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7" r:id="rId2"/>
    <p:sldId id="258" r:id="rId3"/>
    <p:sldId id="263" r:id="rId4"/>
    <p:sldId id="265" r:id="rId5"/>
    <p:sldId id="274" r:id="rId6"/>
    <p:sldId id="275" r:id="rId7"/>
    <p:sldId id="266" r:id="rId8"/>
    <p:sldId id="273" r:id="rId9"/>
    <p:sldId id="277" r:id="rId10"/>
    <p:sldId id="278" r:id="rId11"/>
    <p:sldId id="279" r:id="rId12"/>
    <p:sldId id="280" r:id="rId13"/>
    <p:sldId id="276" r:id="rId14"/>
    <p:sldId id="281" r:id="rId15"/>
    <p:sldId id="282" r:id="rId16"/>
    <p:sldId id="284" r:id="rId17"/>
    <p:sldId id="285" r:id="rId18"/>
    <p:sldId id="286" r:id="rId19"/>
    <p:sldId id="288" r:id="rId20"/>
    <p:sldId id="289" r:id="rId21"/>
    <p:sldId id="290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297" r:id="rId34"/>
    <p:sldId id="309" r:id="rId35"/>
    <p:sldId id="287" r:id="rId36"/>
    <p:sldId id="310" r:id="rId37"/>
    <p:sldId id="291" r:id="rId38"/>
    <p:sldId id="292" r:id="rId39"/>
    <p:sldId id="296" r:id="rId40"/>
    <p:sldId id="311" r:id="rId41"/>
    <p:sldId id="312" r:id="rId42"/>
    <p:sldId id="313" r:id="rId43"/>
    <p:sldId id="317" r:id="rId44"/>
    <p:sldId id="318" r:id="rId45"/>
    <p:sldId id="319" r:id="rId46"/>
    <p:sldId id="320" r:id="rId47"/>
    <p:sldId id="314" r:id="rId48"/>
    <p:sldId id="264" r:id="rId49"/>
    <p:sldId id="315" r:id="rId50"/>
    <p:sldId id="316" r:id="rId51"/>
    <p:sldId id="267" r:id="rId52"/>
    <p:sldId id="28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벡종석" id="{B2243CB7-E0A8-4D04-8A97-20578845E342}">
          <p14:sldIdLst>
            <p14:sldId id="257"/>
            <p14:sldId id="258"/>
            <p14:sldId id="263"/>
            <p14:sldId id="265"/>
            <p14:sldId id="274"/>
            <p14:sldId id="275"/>
            <p14:sldId id="266"/>
            <p14:sldId id="273"/>
            <p14:sldId id="277"/>
            <p14:sldId id="278"/>
            <p14:sldId id="279"/>
            <p14:sldId id="280"/>
            <p14:sldId id="276"/>
            <p14:sldId id="281"/>
            <p14:sldId id="282"/>
          </p14:sldIdLst>
        </p14:section>
        <p14:section name="박하윤" id="{B719BCEF-804D-4749-92C0-80B8944D67A9}">
          <p14:sldIdLst>
            <p14:sldId id="284"/>
            <p14:sldId id="285"/>
            <p14:sldId id="286"/>
            <p14:sldId id="288"/>
            <p14:sldId id="289"/>
            <p14:sldId id="290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97"/>
            <p14:sldId id="309"/>
            <p14:sldId id="287"/>
            <p14:sldId id="310"/>
            <p14:sldId id="291"/>
            <p14:sldId id="292"/>
            <p14:sldId id="296"/>
            <p14:sldId id="311"/>
            <p14:sldId id="312"/>
            <p14:sldId id="313"/>
          </p14:sldIdLst>
        </p14:section>
        <p14:section name="조소연" id="{7B494949-BD90-4C97-8A83-9AB38C973D5F}">
          <p14:sldIdLst/>
        </p14:section>
        <p14:section name="장용석" id="{6442AEAE-6E91-48B8-8294-135946A0C3EB}">
          <p14:sldIdLst>
            <p14:sldId id="317"/>
            <p14:sldId id="318"/>
            <p14:sldId id="319"/>
            <p14:sldId id="320"/>
          </p14:sldIdLst>
        </p14:section>
        <p14:section name="장장희" id="{5C32EC05-1DD1-4007-B699-68564E983378}">
          <p14:sldIdLst>
            <p14:sldId id="314"/>
            <p14:sldId id="264"/>
            <p14:sldId id="315"/>
            <p14:sldId id="316"/>
            <p14:sldId id="267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663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A6A6A6"/>
    <a:srgbClr val="F2F2F2"/>
    <a:srgbClr val="863A3A"/>
    <a:srgbClr val="722F37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9" autoAdjust="0"/>
    <p:restoredTop sz="97438" autoAdjust="0"/>
  </p:normalViewPr>
  <p:slideViewPr>
    <p:cSldViewPr snapToGrid="0">
      <p:cViewPr varScale="1">
        <p:scale>
          <a:sx n="106" d="100"/>
          <a:sy n="106" d="100"/>
        </p:scale>
        <p:origin x="244" y="76"/>
      </p:cViewPr>
      <p:guideLst>
        <p:guide orient="horz" pos="6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0" d="100"/>
          <a:sy n="120" d="100"/>
        </p:scale>
        <p:origin x="496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EB8D7A-FB93-4179-938B-C8674950C7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DB5C64-FBAB-4922-9986-A15BF70C53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82FD2-3D10-45CF-B79A-9C550EB8A604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B284C-3601-40E7-AF5F-0C89CFCD1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9297B-6A27-47C6-8395-E3C73C8DDF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2A3BE-6F15-4AE0-97F6-FAD39D3A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54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ECAEA-BD31-4975-8A43-E97385E530AF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9949A-8223-498F-8DE1-3B93A91BC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949A-8223-498F-8DE1-3B93A91BC8D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4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1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4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6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2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0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5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7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jongs-note.notion.site/VINOWEKNOW-009f871a4e7c4f55bd1357c633d78dc2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OWEKNOW/VINOWEKNOW" TargetMode="External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jjongs-note.notion.site/VINOWEKNOW-009f871a4e7c4f55bd1357c633d78dc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jongs-note.notion.site/VINOWEKNOW-009f871a4e7c4f55bd1357c633d78dc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81156" y="3172454"/>
            <a:ext cx="80826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F2F2F2"/>
                </a:solidFill>
              </a:rPr>
              <a:t>VINOWEKNOW</a:t>
            </a:r>
            <a:endParaRPr lang="ko-KR" altLang="en-US" sz="8800" dirty="0">
              <a:solidFill>
                <a:srgbClr val="F2F2F2"/>
              </a:solidFill>
            </a:endParaRPr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D4E32936-522F-42BC-8EEF-25B762F8BE6E}"/>
              </a:ext>
            </a:extLst>
          </p:cNvPr>
          <p:cNvSpPr/>
          <p:nvPr/>
        </p:nvSpPr>
        <p:spPr>
          <a:xfrm>
            <a:off x="1353868" y="2887446"/>
            <a:ext cx="274320" cy="922137"/>
          </a:xfrm>
          <a:prstGeom prst="leftBracket">
            <a:avLst>
              <a:gd name="adj" fmla="val 0"/>
            </a:avLst>
          </a:prstGeom>
          <a:ln w="9525">
            <a:solidFill>
              <a:srgbClr val="722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ACC5BC-D384-41E7-9253-D8B1E0DF2769}"/>
              </a:ext>
            </a:extLst>
          </p:cNvPr>
          <p:cNvSpPr/>
          <p:nvPr/>
        </p:nvSpPr>
        <p:spPr>
          <a:xfrm>
            <a:off x="1866312" y="2539524"/>
            <a:ext cx="4229687" cy="1356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863A3A"/>
                </a:solidFill>
              </a:rPr>
              <a:t>VINO? </a:t>
            </a:r>
            <a:r>
              <a:rPr lang="en-US" altLang="ko-KR" sz="36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 KNOW!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" panose="020B0604020202020204" pitchFamily="34" charset="0"/>
              </a:rPr>
              <a:t>Know your taste in wine!</a:t>
            </a:r>
            <a:b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" panose="020B0604020202020204" pitchFamily="34" charset="0"/>
              </a:rPr>
            </a:br>
            <a:r>
              <a: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Helvetica" panose="020B0604020202020204" pitchFamily="34" charset="0"/>
              </a:rPr>
              <a:t>Enjoy wine based on your taste!</a:t>
            </a:r>
            <a:endParaRPr lang="en-US" altLang="ko-KR" sz="1000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77006" y="4531220"/>
            <a:ext cx="7686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</a:rPr>
              <a:t>장용석 백종석 </a:t>
            </a:r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</a:rPr>
              <a:t>장장희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</a:rPr>
              <a:t> 박하윤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</a:rPr>
              <a:t>조소연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942128" y="5089936"/>
            <a:ext cx="1121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i="1" kern="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sz="4000" b="1" i="1" kern="0" dirty="0">
                <a:solidFill>
                  <a:schemeClr val="bg2">
                    <a:lumMod val="50000"/>
                  </a:schemeClr>
                </a:solidFill>
              </a:rPr>
              <a:t>조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A72C54-AA9D-4500-8F7E-45729D42DD3F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BF1A460-9EE8-439D-97DF-7766BC05BDED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hlinkClick r:id="rId2"/>
              <a:extLst>
                <a:ext uri="{FF2B5EF4-FFF2-40B4-BE49-F238E27FC236}">
                  <a16:creationId xmlns:a16="http://schemas.microsoft.com/office/drawing/2014/main" id="{2151633E-CC92-4E20-93AA-2AECEB2FEDD0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68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109907-3F18-4DBE-9044-C6B6076AC748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66A1D36-E679-4C95-BB52-337FEFEE6422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8B2C8-8C3D-46C0-AD96-6FAF338F8136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C056D277-7A44-4438-B16D-3ACE8A7CC7A5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스토리보드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BBCC5E-7B0B-4E85-8FA4-465EBC72DC6B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C3FE77-93D1-47AA-9205-A12A37296994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hlinkClick r:id="rId2"/>
              <a:extLst>
                <a:ext uri="{FF2B5EF4-FFF2-40B4-BE49-F238E27FC236}">
                  <a16:creationId xmlns:a16="http://schemas.microsoft.com/office/drawing/2014/main" id="{17D3D4D0-2329-4981-AE7B-358DB88AF4F6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2D3202-121A-4200-873E-034392E8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1" y="1751110"/>
            <a:ext cx="5860764" cy="33104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3C3EEE-14D3-4D95-9C71-C15A66728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589" y="2814833"/>
            <a:ext cx="5876454" cy="33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109907-3F18-4DBE-9044-C6B6076AC748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66A1D36-E679-4C95-BB52-337FEFEE6422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8B2C8-8C3D-46C0-AD96-6FAF338F8136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C056D277-7A44-4438-B16D-3ACE8A7CC7A5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샘플데이터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BBCC5E-7B0B-4E85-8FA4-465EBC72DC6B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C3FE77-93D1-47AA-9205-A12A37296994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hlinkClick r:id="rId2"/>
              <a:extLst>
                <a:ext uri="{FF2B5EF4-FFF2-40B4-BE49-F238E27FC236}">
                  <a16:creationId xmlns:a16="http://schemas.microsoft.com/office/drawing/2014/main" id="{17D3D4D0-2329-4981-AE7B-358DB88AF4F6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AE0A37-05FC-445D-B33F-76B23974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1" y="2907162"/>
            <a:ext cx="5977124" cy="34168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9411E5-62EC-4C14-B4A2-84DD2ECB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41" y="1864587"/>
            <a:ext cx="6668640" cy="29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109907-3F18-4DBE-9044-C6B6076AC748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66A1D36-E679-4C95-BB52-337FEFEE6422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8B2C8-8C3D-46C0-AD96-6FAF338F8136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C056D277-7A44-4438-B16D-3ACE8A7CC7A5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ERD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BBCC5E-7B0B-4E85-8FA4-465EBC72DC6B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C3FE77-93D1-47AA-9205-A12A37296994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hlinkClick r:id="rId2"/>
              <a:extLst>
                <a:ext uri="{FF2B5EF4-FFF2-40B4-BE49-F238E27FC236}">
                  <a16:creationId xmlns:a16="http://schemas.microsoft.com/office/drawing/2014/main" id="{17D3D4D0-2329-4981-AE7B-358DB88AF4F6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BDE63A-B6E1-4A2F-83BD-F655BFD74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27"/>
          <a:stretch/>
        </p:blipFill>
        <p:spPr bwMode="auto">
          <a:xfrm>
            <a:off x="1044472" y="1267479"/>
            <a:ext cx="4683122" cy="48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BD16E94-116B-459C-BE1B-081F0E1A0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8"/>
          <a:stretch/>
        </p:blipFill>
        <p:spPr bwMode="auto">
          <a:xfrm>
            <a:off x="6492714" y="1454252"/>
            <a:ext cx="5437104" cy="448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메인 페이지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88FB3A1-0822-4038-AFD3-92FCA0DA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433755"/>
            <a:ext cx="4969761" cy="2437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9AE4E8-6AC2-45BD-BFF2-299B87A4B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1" y="3813975"/>
            <a:ext cx="4969761" cy="2437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5ADEB-07E4-4744-A779-EBCB572D3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44" y="1673818"/>
            <a:ext cx="554689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1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회원 가입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2700E5-D37C-43E4-82A2-2988245C4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70" b="-24972"/>
          <a:stretch/>
        </p:blipFill>
        <p:spPr>
          <a:xfrm>
            <a:off x="8521166" y="532945"/>
            <a:ext cx="2604032" cy="3228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1B5F76-1FE5-4FFB-939C-EC9067484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395"/>
          <a:stretch/>
        </p:blipFill>
        <p:spPr>
          <a:xfrm>
            <a:off x="5577900" y="3486103"/>
            <a:ext cx="2323633" cy="27766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411936-9F4E-495C-A1A0-A29EC6277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00" y="532945"/>
            <a:ext cx="2927176" cy="2583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ACB0EF-E689-46E0-BF2B-1F4D5083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408" y="3371103"/>
            <a:ext cx="3397008" cy="28916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DCC5A4-4463-4A46-87E5-BEC818F5C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4" y="1433755"/>
            <a:ext cx="4112004" cy="2312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834CD6-93D1-4394-958A-6380383BA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507" y="3534964"/>
            <a:ext cx="4065978" cy="28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17CF507-3FC2-4DC0-8DFF-8C8102F6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8" y="1400561"/>
            <a:ext cx="3652946" cy="25885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와인등록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3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6F76CE2-3DD0-4BC5-A115-FD9AF1F2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59" y="3898195"/>
            <a:ext cx="4900067" cy="2457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AAF19C-CF80-42A5-9BAA-466C7415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502" y="575022"/>
            <a:ext cx="2869074" cy="26044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FD63AE-6540-45C1-A084-547E6BF70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091" y="2676515"/>
            <a:ext cx="4665480" cy="37237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AB18C7-03ED-4DE9-AB5A-D38AFAF4F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398" y="525565"/>
            <a:ext cx="1827844" cy="27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1475429-813A-4607-BC4C-E2437030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9" y="718667"/>
            <a:ext cx="10074081" cy="56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48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5B7913-A510-499F-84D1-E1B253CD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" y="677819"/>
            <a:ext cx="10072800" cy="56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7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BA9D08A-845E-4CF5-82DE-78780545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46" y="686043"/>
            <a:ext cx="10047508" cy="56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49663D5-8BB4-4AC9-B7A1-E3BE69AF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79" y="686043"/>
            <a:ext cx="10041241" cy="56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1696520" y="1823864"/>
            <a:ext cx="1998906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WHAT IS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VINOWEKNOW?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A7D8EB-C58D-4231-8AB1-E2B82F756EA1}"/>
              </a:ext>
            </a:extLst>
          </p:cNvPr>
          <p:cNvSpPr/>
          <p:nvPr/>
        </p:nvSpPr>
        <p:spPr>
          <a:xfrm>
            <a:off x="4651384" y="1823864"/>
            <a:ext cx="1998906" cy="144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협업 툴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 과정 공유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소스코드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C8EDE8-59DC-4236-92CC-56BD51FEACDD}"/>
              </a:ext>
            </a:extLst>
          </p:cNvPr>
          <p:cNvSpPr/>
          <p:nvPr/>
        </p:nvSpPr>
        <p:spPr>
          <a:xfrm>
            <a:off x="7598602" y="1823864"/>
            <a:ext cx="1998906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 기술 및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개발 도구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A1120CC-C2C6-436D-B453-80B7BDBC3A36}"/>
              </a:ext>
            </a:extLst>
          </p:cNvPr>
          <p:cNvSpPr/>
          <p:nvPr/>
        </p:nvSpPr>
        <p:spPr>
          <a:xfrm>
            <a:off x="3160042" y="3702402"/>
            <a:ext cx="1998906" cy="144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기능 소개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기능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서브 기능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E3AF571-1FEA-4974-9398-4EC2F69CF2F6}"/>
              </a:ext>
            </a:extLst>
          </p:cNvPr>
          <p:cNvSpPr/>
          <p:nvPr/>
        </p:nvSpPr>
        <p:spPr>
          <a:xfrm>
            <a:off x="6046928" y="3702402"/>
            <a:ext cx="1998906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사전 작업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WBS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스토리보드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샘플데이터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ERD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856085-03DF-4262-8F2F-880E69D215D1}"/>
              </a:ext>
            </a:extLst>
          </p:cNvPr>
          <p:cNvSpPr/>
          <p:nvPr/>
        </p:nvSpPr>
        <p:spPr>
          <a:xfrm>
            <a:off x="8925879" y="3711786"/>
            <a:ext cx="1998906" cy="915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코드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5C3B7B-E551-43B3-8431-FBC76C9ED38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1" name="표 11">
            <a:extLst>
              <a:ext uri="{FF2B5EF4-FFF2-40B4-BE49-F238E27FC236}">
                <a16:creationId xmlns:a16="http://schemas.microsoft.com/office/drawing/2014/main" id="{01AEC0FA-B8A2-42CD-BA73-534E93C2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74403"/>
              </p:ext>
            </p:extLst>
          </p:nvPr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05CD02-86B9-4E07-956F-2A3DBBAFCE0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65" name="사각형: 둥근 모서리 5">
            <a:extLst>
              <a:ext uri="{FF2B5EF4-FFF2-40B4-BE49-F238E27FC236}">
                <a16:creationId xmlns:a16="http://schemas.microsoft.com/office/drawing/2014/main" id="{EA9C2749-3668-4F28-BA22-CB9768A0A40D}"/>
              </a:ext>
            </a:extLst>
          </p:cNvPr>
          <p:cNvSpPr/>
          <p:nvPr/>
        </p:nvSpPr>
        <p:spPr>
          <a:xfrm>
            <a:off x="1066802" y="87750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순서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6076767-0315-4EB9-94C7-6BBA84EA092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87AB783E-2C0A-4CE8-B5DB-02E992A9D034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hlinkClick r:id="rId2"/>
              <a:extLst>
                <a:ext uri="{FF2B5EF4-FFF2-40B4-BE49-F238E27FC236}">
                  <a16:creationId xmlns:a16="http://schemas.microsoft.com/office/drawing/2014/main" id="{3488EAA0-624B-417F-9739-8A0B482A3283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66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8343A6-0F46-4FCD-A4E1-BA1E3754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7" y="1363992"/>
            <a:ext cx="5277587" cy="4448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52F016-828A-47A2-8351-F7FCFE23D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815" y="1363992"/>
            <a:ext cx="4890551" cy="444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65BEE-55AF-493E-B462-4AF8F322FEF8}"/>
              </a:ext>
            </a:extLst>
          </p:cNvPr>
          <p:cNvSpPr txBox="1"/>
          <p:nvPr/>
        </p:nvSpPr>
        <p:spPr>
          <a:xfrm>
            <a:off x="1632758" y="6009722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SubscriptionVO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3E0A5-4881-4EBF-8236-B19AD909A841}"/>
              </a:ext>
            </a:extLst>
          </p:cNvPr>
          <p:cNvSpPr txBox="1"/>
          <p:nvPr/>
        </p:nvSpPr>
        <p:spPr>
          <a:xfrm>
            <a:off x="7571225" y="6009722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MemberSubscriptionVO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D1C7D203-F517-4625-9DBE-B1797CC7926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VO Class</a:t>
            </a:r>
          </a:p>
        </p:txBody>
      </p:sp>
    </p:spTree>
    <p:extLst>
      <p:ext uri="{BB962C8B-B14F-4D97-AF65-F5344CB8AC3E}">
        <p14:creationId xmlns:p14="http://schemas.microsoft.com/office/powerpoint/2010/main" val="122629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CB1C2E77-EAEE-4CD7-BFE4-6781C96E5A1A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DAO Class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9DFA7-CBC0-4D3E-B359-E3EEEDD4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73" y="1846529"/>
            <a:ext cx="8268854" cy="2667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7DE00-7816-4031-BCFC-89B6316CBB7A}"/>
              </a:ext>
            </a:extLst>
          </p:cNvPr>
          <p:cNvSpPr txBox="1"/>
          <p:nvPr/>
        </p:nvSpPr>
        <p:spPr>
          <a:xfrm>
            <a:off x="4657725" y="4921883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SubscriptionDao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482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965BEE-55AF-493E-B462-4AF8F322FEF8}"/>
              </a:ext>
            </a:extLst>
          </p:cNvPr>
          <p:cNvSpPr txBox="1"/>
          <p:nvPr/>
        </p:nvSpPr>
        <p:spPr>
          <a:xfrm>
            <a:off x="1014999" y="470942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WeatherVO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3E0A5-4881-4EBF-8236-B19AD909A841}"/>
              </a:ext>
            </a:extLst>
          </p:cNvPr>
          <p:cNvSpPr txBox="1"/>
          <p:nvPr/>
        </p:nvSpPr>
        <p:spPr>
          <a:xfrm>
            <a:off x="7590413" y="4695856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WeatherDao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D1C7D203-F517-4625-9DBE-B1797CC7926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VO, Dao Class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93C10-E734-4E2B-AA6D-F3C1B900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74" y="2894503"/>
            <a:ext cx="3439185" cy="1352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7924EE-F150-4945-8E43-0CCEA3EC2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39" y="2855099"/>
            <a:ext cx="6102761" cy="14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B88DFADD-03E0-4CD2-B24F-2DC8EC840126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Service Class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4D9FA-F631-4FF2-9868-4220D664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99" y="2054226"/>
            <a:ext cx="7821999" cy="2548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EB9BD-4B5D-45A5-AB55-A4ED1AB2BE85}"/>
              </a:ext>
            </a:extLst>
          </p:cNvPr>
          <p:cNvSpPr txBox="1"/>
          <p:nvPr/>
        </p:nvSpPr>
        <p:spPr>
          <a:xfrm>
            <a:off x="4657725" y="4921883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SubscriptionService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072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B88DFADD-03E0-4CD2-B24F-2DC8EC840126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Service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EB9BD-4B5D-45A5-AB55-A4ED1AB2BE85}"/>
              </a:ext>
            </a:extLst>
          </p:cNvPr>
          <p:cNvSpPr txBox="1"/>
          <p:nvPr/>
        </p:nvSpPr>
        <p:spPr>
          <a:xfrm>
            <a:off x="4657725" y="4921883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WeatherService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ACAA9C-EEE6-4F92-BD25-0E0ED064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80" y="2655895"/>
            <a:ext cx="8040222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92A9BB-41B5-40F6-89BF-105A5DC10164}"/>
              </a:ext>
            </a:extLst>
          </p:cNvPr>
          <p:cNvSpPr txBox="1"/>
          <p:nvPr/>
        </p:nvSpPr>
        <p:spPr>
          <a:xfrm>
            <a:off x="4650735" y="6019195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SubscriptionServiceImpl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D9A8CB-D637-4EFD-9348-38827A7D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74" y="1417912"/>
            <a:ext cx="7829724" cy="4558352"/>
          </a:xfrm>
          <a:prstGeom prst="rect">
            <a:avLst/>
          </a:prstGeom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E33271-A6E3-4469-9872-24E594A8EFCA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</a:rPr>
              <a:t>ServiceImpl</a:t>
            </a:r>
            <a:r>
              <a:rPr lang="en-US" altLang="ko-KR" sz="1200" b="1" dirty="0">
                <a:solidFill>
                  <a:prstClr val="white"/>
                </a:solidFill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313538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92A9BB-41B5-40F6-89BF-105A5DC10164}"/>
              </a:ext>
            </a:extLst>
          </p:cNvPr>
          <p:cNvSpPr txBox="1"/>
          <p:nvPr/>
        </p:nvSpPr>
        <p:spPr>
          <a:xfrm>
            <a:off x="4650735" y="6019195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WeatherServiceImpl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E33271-A6E3-4469-9872-24E594A8EFCA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</a:rPr>
              <a:t>ServiceImpl</a:t>
            </a:r>
            <a:r>
              <a:rPr lang="en-US" altLang="ko-KR" sz="1200" b="1" dirty="0">
                <a:solidFill>
                  <a:prstClr val="white"/>
                </a:solidFill>
              </a:rPr>
              <a:t> Class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76934A-E858-442C-B606-56597548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33" y="1527866"/>
            <a:ext cx="872611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C3691B-699C-4F14-B79F-C35C0B6F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84" y="1411837"/>
            <a:ext cx="6112528" cy="4637986"/>
          </a:xfrm>
          <a:prstGeom prst="rect">
            <a:avLst/>
          </a:prstGeom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EA566F3-2E82-4BE0-9B95-CB9F34F97CCB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Mapper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00AB5-5A6E-473F-88AC-10E3C30DB429}"/>
              </a:ext>
            </a:extLst>
          </p:cNvPr>
          <p:cNvSpPr txBox="1"/>
          <p:nvPr/>
        </p:nvSpPr>
        <p:spPr>
          <a:xfrm>
            <a:off x="4133893" y="6099576"/>
            <a:ext cx="392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SubscriptionMapper</a:t>
            </a:r>
            <a:r>
              <a:rPr lang="en-US" altLang="ko-KR" b="1" dirty="0">
                <a:latin typeface="+mj-ea"/>
                <a:ea typeface="+mj-ea"/>
              </a:rPr>
              <a:t> - INSERT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200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430376-0006-40E2-9DEA-262C89FFAC36}"/>
              </a:ext>
            </a:extLst>
          </p:cNvPr>
          <p:cNvSpPr txBox="1"/>
          <p:nvPr/>
        </p:nvSpPr>
        <p:spPr>
          <a:xfrm>
            <a:off x="4133893" y="5420227"/>
            <a:ext cx="392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SubscriptionMapper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- INSERT, SELECT, DELETE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EFAA9B-6A3C-4894-B91A-C884AC20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92" y="1620156"/>
            <a:ext cx="10528184" cy="3633795"/>
          </a:xfrm>
          <a:prstGeom prst="rect">
            <a:avLst/>
          </a:prstGeom>
        </p:spPr>
      </p:pic>
      <p:sp>
        <p:nvSpPr>
          <p:cNvPr id="11" name="사각형: 둥근 모서리 5">
            <a:extLst>
              <a:ext uri="{FF2B5EF4-FFF2-40B4-BE49-F238E27FC236}">
                <a16:creationId xmlns:a16="http://schemas.microsoft.com/office/drawing/2014/main" id="{652D01AB-F54D-4B91-9449-00E27148A4B4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Mapper 2</a:t>
            </a:r>
          </a:p>
        </p:txBody>
      </p:sp>
    </p:spTree>
    <p:extLst>
      <p:ext uri="{BB962C8B-B14F-4D97-AF65-F5344CB8AC3E}">
        <p14:creationId xmlns:p14="http://schemas.microsoft.com/office/powerpoint/2010/main" val="77337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4A555D-C9D8-4DA6-9332-F20ED71B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23" y="1527866"/>
            <a:ext cx="6979663" cy="4145550"/>
          </a:xfrm>
          <a:prstGeom prst="rect">
            <a:avLst/>
          </a:prstGeom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Controller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5935A-F64A-4858-9BD9-ADC8CB1FFADE}"/>
              </a:ext>
            </a:extLst>
          </p:cNvPr>
          <p:cNvSpPr txBox="1"/>
          <p:nvPr/>
        </p:nvSpPr>
        <p:spPr>
          <a:xfrm>
            <a:off x="4217782" y="5752475"/>
            <a:ext cx="392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SubscriptionController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– main, order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080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3D7258B1-6D71-4705-A8F4-E286CA160174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프로젝트 소개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01434"/>
              </p:ext>
            </p:extLst>
          </p:nvPr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2E986-E57A-4862-B922-EF175DBAB1A3}"/>
              </a:ext>
            </a:extLst>
          </p:cNvPr>
          <p:cNvSpPr txBox="1"/>
          <p:nvPr/>
        </p:nvSpPr>
        <p:spPr>
          <a:xfrm>
            <a:off x="1066802" y="1591527"/>
            <a:ext cx="287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990000"/>
                </a:solidFill>
                <a:latin typeface="+mj-ea"/>
                <a:ea typeface="+mj-ea"/>
              </a:rPr>
              <a:t>VINOWEKNOW</a:t>
            </a:r>
            <a:endParaRPr lang="ko-KR" altLang="en-US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27C90-A272-408E-A2BC-5429CCB66665}"/>
              </a:ext>
            </a:extLst>
          </p:cNvPr>
          <p:cNvSpPr txBox="1"/>
          <p:nvPr/>
        </p:nvSpPr>
        <p:spPr>
          <a:xfrm>
            <a:off x="1066802" y="4253468"/>
            <a:ext cx="287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90000"/>
                </a:solidFill>
                <a:latin typeface="+mj-ea"/>
                <a:ea typeface="+mj-ea"/>
              </a:rPr>
              <a:t>기획 목적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5D58A2-2BFC-4C66-959F-98D52EC1333D}"/>
              </a:ext>
            </a:extLst>
          </p:cNvPr>
          <p:cNvSpPr txBox="1"/>
          <p:nvPr/>
        </p:nvSpPr>
        <p:spPr>
          <a:xfrm>
            <a:off x="1066802" y="4741977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사용자의 취향과 평가 데이터를 분석한 것을 기반으로 하여 유저의 취향에 맞는 와인 추천과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다양하며 충분한 정보를 제공하여 와인에 대한 진입장벽을 낮추고</a:t>
            </a:r>
            <a:r>
              <a:rPr lang="en-US" altLang="ko-KR" dirty="0"/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B397AE-BB58-4B01-A1FC-F905217FF6FB}"/>
              </a:ext>
            </a:extLst>
          </p:cNvPr>
          <p:cNvSpPr txBox="1"/>
          <p:nvPr/>
        </p:nvSpPr>
        <p:spPr>
          <a:xfrm>
            <a:off x="1066802" y="2058557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 개인의 취향에 맞는 와인을 추천하여 와인에 대한 진입장벽을 낮추고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와인의 대중화를 목표로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03883-69E3-4ADB-B46C-E9215883B7CE}"/>
              </a:ext>
            </a:extLst>
          </p:cNvPr>
          <p:cNvSpPr txBox="1"/>
          <p:nvPr/>
        </p:nvSpPr>
        <p:spPr>
          <a:xfrm>
            <a:off x="1066802" y="5507485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추천 받은 와인을 바로 구매해 픽업 또는 배송 서비스를 통해 받아 볼 수 있게 하여 </a:t>
            </a:r>
            <a:endParaRPr lang="en-US" altLang="ko-KR" dirty="0"/>
          </a:p>
          <a:p>
            <a:r>
              <a:rPr lang="ko-KR" altLang="en-US" dirty="0"/>
              <a:t>   와인에 대한 접근성 향상 유도합니다</a:t>
            </a:r>
            <a:r>
              <a:rPr lang="en-US" altLang="ko-KR" dirty="0"/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86BA8A-53E8-4867-986D-7B73EA42F948}"/>
              </a:ext>
            </a:extLst>
          </p:cNvPr>
          <p:cNvSpPr txBox="1"/>
          <p:nvPr/>
        </p:nvSpPr>
        <p:spPr>
          <a:xfrm>
            <a:off x="1066802" y="2872597"/>
            <a:ext cx="287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90000"/>
                </a:solidFill>
                <a:latin typeface="+mj-ea"/>
                <a:ea typeface="+mj-ea"/>
              </a:rPr>
              <a:t>사이트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0F4-F388-4020-B1E3-1DFD48992CC4}"/>
              </a:ext>
            </a:extLst>
          </p:cNvPr>
          <p:cNvSpPr txBox="1"/>
          <p:nvPr/>
        </p:nvSpPr>
        <p:spPr>
          <a:xfrm>
            <a:off x="1066802" y="3339627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와인</a:t>
            </a:r>
            <a:r>
              <a:rPr lang="en-US" altLang="ko-KR" dirty="0"/>
              <a:t>? </a:t>
            </a:r>
            <a:r>
              <a:rPr lang="ko-KR" altLang="en-US" dirty="0"/>
              <a:t>우리가 알아</a:t>
            </a:r>
            <a:r>
              <a:rPr lang="en-US" altLang="ko-KR" dirty="0"/>
              <a:t>!” </a:t>
            </a:r>
            <a:r>
              <a:rPr lang="ko-KR" altLang="en-US" dirty="0"/>
              <a:t>라는 의미의 </a:t>
            </a:r>
            <a:r>
              <a:rPr lang="en-US" altLang="ko-KR" dirty="0"/>
              <a:t>VINO WE KNOW</a:t>
            </a:r>
            <a:r>
              <a:rPr lang="ko-KR" altLang="en-US" dirty="0"/>
              <a:t>를 이어 붙인 것으로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와인에 대한 모든 것을 자신의 취향을 기반으로 찾을 수 있는 사이트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D01D1B-519D-46F1-B963-DBF4A1A16BE7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CF2627C-A94A-495A-8EA7-6FE492974143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hlinkClick r:id="rId2"/>
              <a:extLst>
                <a:ext uri="{FF2B5EF4-FFF2-40B4-BE49-F238E27FC236}">
                  <a16:creationId xmlns:a16="http://schemas.microsoft.com/office/drawing/2014/main" id="{3BD5AA83-0FB8-4FF4-8A44-C0EF34A08DC9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263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Controller 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8AF89-553A-4895-A6A5-430E0B8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82"/>
          <a:stretch/>
        </p:blipFill>
        <p:spPr>
          <a:xfrm>
            <a:off x="2576820" y="1768204"/>
            <a:ext cx="7204743" cy="3321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60D2D-5FE7-4165-9D05-B50BB19F81B5}"/>
              </a:ext>
            </a:extLst>
          </p:cNvPr>
          <p:cNvSpPr txBox="1"/>
          <p:nvPr/>
        </p:nvSpPr>
        <p:spPr>
          <a:xfrm>
            <a:off x="3880017" y="5366581"/>
            <a:ext cx="443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SubscriptionController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ko-KR" altLang="en-US" b="1" dirty="0">
                <a:latin typeface="+mj-ea"/>
                <a:ea typeface="+mj-ea"/>
              </a:rPr>
              <a:t>전체 주문 내역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해당 아이디 주문 내역</a:t>
            </a:r>
          </a:p>
        </p:txBody>
      </p:sp>
    </p:spTree>
    <p:extLst>
      <p:ext uri="{BB962C8B-B14F-4D97-AF65-F5344CB8AC3E}">
        <p14:creationId xmlns:p14="http://schemas.microsoft.com/office/powerpoint/2010/main" val="292224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Controller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925E64-3ADC-4A0C-A77F-07D812699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95"/>
          <a:stretch/>
        </p:blipFill>
        <p:spPr>
          <a:xfrm>
            <a:off x="2241051" y="2355717"/>
            <a:ext cx="7832370" cy="2146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F31A8-D365-4F89-8959-9228F787E859}"/>
              </a:ext>
            </a:extLst>
          </p:cNvPr>
          <p:cNvSpPr txBox="1"/>
          <p:nvPr/>
        </p:nvSpPr>
        <p:spPr>
          <a:xfrm>
            <a:off x="3880017" y="5014244"/>
            <a:ext cx="443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SubscriptionController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– </a:t>
            </a:r>
            <a:r>
              <a:rPr lang="en-US" altLang="ko-KR" b="1" dirty="0" err="1">
                <a:latin typeface="+mj-ea"/>
                <a:ea typeface="+mj-ea"/>
              </a:rPr>
              <a:t>cancle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2140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Controller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5935A-F64A-4858-9BD9-ADC8CB1FFADE}"/>
              </a:ext>
            </a:extLst>
          </p:cNvPr>
          <p:cNvSpPr txBox="1"/>
          <p:nvPr/>
        </p:nvSpPr>
        <p:spPr>
          <a:xfrm>
            <a:off x="4217782" y="5752475"/>
            <a:ext cx="392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WeatherController</a:t>
            </a:r>
            <a:r>
              <a:rPr lang="en-US" altLang="ko-KR" b="1" dirty="0">
                <a:latin typeface="+mj-ea"/>
                <a:ea typeface="+mj-ea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652A05-8D23-4673-A264-D08FCAD9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59" y="1476102"/>
            <a:ext cx="596348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9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C113A14-1952-4B02-A7D5-2FB17CA9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94" y="1751110"/>
            <a:ext cx="8880083" cy="4495918"/>
          </a:xfrm>
          <a:prstGeom prst="rect">
            <a:avLst/>
          </a:prstGeom>
        </p:spPr>
      </p:pic>
      <p:sp>
        <p:nvSpPr>
          <p:cNvPr id="11" name="사각형: 둥근 모서리 5">
            <a:extLst>
              <a:ext uri="{FF2B5EF4-FFF2-40B4-BE49-F238E27FC236}">
                <a16:creationId xmlns:a16="http://schemas.microsoft.com/office/drawing/2014/main" id="{6D663C0C-D5D0-4C8F-A737-1BA88FA8C89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Subscription main html</a:t>
            </a:r>
          </a:p>
        </p:txBody>
      </p:sp>
    </p:spTree>
    <p:extLst>
      <p:ext uri="{BB962C8B-B14F-4D97-AF65-F5344CB8AC3E}">
        <p14:creationId xmlns:p14="http://schemas.microsoft.com/office/powerpoint/2010/main" val="39064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Subscription order 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9BD11-B470-404A-A51F-6C876163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78" y="1412270"/>
            <a:ext cx="6626444" cy="49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Open API - </a:t>
            </a:r>
            <a:r>
              <a:rPr lang="en-US" altLang="ko-KR" sz="1200" b="1" dirty="0" err="1">
                <a:solidFill>
                  <a:prstClr val="white"/>
                </a:solidFill>
              </a:rPr>
              <a:t>KakaoPay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8DFCA-C8ED-4DB3-85E8-E46BA480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90" y="1335550"/>
            <a:ext cx="6357222" cy="47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7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1C8BB2C2-6DBF-4918-A17D-2E406532E59B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Open API - </a:t>
            </a:r>
            <a:r>
              <a:rPr lang="en-US" altLang="ko-KR" sz="1200" b="1" dirty="0" err="1">
                <a:solidFill>
                  <a:prstClr val="white"/>
                </a:solidFill>
              </a:rPr>
              <a:t>KakaoPay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CB19E9-F5B7-41EC-8928-18F5F2C76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2" y="1527866"/>
            <a:ext cx="4708441" cy="4433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C0385-204F-47D2-B08C-183E849A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961" y="1526248"/>
            <a:ext cx="4798950" cy="44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24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0AF1829B-819E-43FA-82E7-32B22402DB0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Open API – </a:t>
            </a:r>
            <a:r>
              <a:rPr lang="en-US" altLang="ko-KR" sz="1200" b="1" dirty="0" err="1">
                <a:solidFill>
                  <a:prstClr val="white"/>
                </a:solidFill>
              </a:rPr>
              <a:t>OpenWeather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5708D5-2F31-47E6-AE5E-08AFA546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86" y="1751110"/>
            <a:ext cx="10145086" cy="38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0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4BD3125B-3ED1-4019-B67C-88308632FC3C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Open API – </a:t>
            </a:r>
            <a:r>
              <a:rPr lang="en-US" altLang="ko-KR" sz="1200" b="1" dirty="0" err="1">
                <a:solidFill>
                  <a:prstClr val="white"/>
                </a:solidFill>
              </a:rPr>
              <a:t>OpenWeather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D16A3-4A32-4DBE-8C84-3BE0EED5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459" y="1062164"/>
            <a:ext cx="3855132" cy="52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5E6FF1B-1D12-43B2-93A9-F96952258A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2486" y="1022209"/>
            <a:ext cx="3855130" cy="5097398"/>
          </a:xfrm>
          <a:prstGeom prst="rect">
            <a:avLst/>
          </a:prstGeom>
        </p:spPr>
      </p:pic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5E7B973B-E872-4E38-A465-0F8C1CF96686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구독권</a:t>
            </a:r>
            <a:r>
              <a:rPr lang="ko-KR" altLang="en-US" sz="1200" b="1" dirty="0">
                <a:solidFill>
                  <a:prstClr val="white"/>
                </a:solidFill>
              </a:rPr>
              <a:t> 메인 페이지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195749B4-A0A3-4546-83E7-87388021B7A4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협업 툴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5F357-A970-4BF2-B3E4-468052D4272B}"/>
              </a:ext>
            </a:extLst>
          </p:cNvPr>
          <p:cNvSpPr txBox="1"/>
          <p:nvPr/>
        </p:nvSpPr>
        <p:spPr>
          <a:xfrm>
            <a:off x="1066802" y="1904924"/>
            <a:ext cx="287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90000"/>
                </a:solidFill>
                <a:latin typeface="+mj-ea"/>
                <a:ea typeface="+mj-ea"/>
              </a:rPr>
              <a:t>전체 프로젝트 공유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C3BCC7-C6FC-4086-A12A-E3F67D4DE19E}"/>
              </a:ext>
            </a:extLst>
          </p:cNvPr>
          <p:cNvSpPr txBox="1"/>
          <p:nvPr/>
        </p:nvSpPr>
        <p:spPr>
          <a:xfrm>
            <a:off x="1066802" y="2470750"/>
            <a:ext cx="100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Notion</a:t>
            </a:r>
            <a:r>
              <a:rPr lang="ko-KR" altLang="en-US" dirty="0"/>
              <a:t>을 이용하여 전체적인 프로젝트 회의 및 관련 자료 공유합니다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E4A2DC-47C8-46D6-BF12-BE40A2E250A4}"/>
              </a:ext>
            </a:extLst>
          </p:cNvPr>
          <p:cNvSpPr txBox="1"/>
          <p:nvPr/>
        </p:nvSpPr>
        <p:spPr>
          <a:xfrm>
            <a:off x="1066802" y="3036576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VINOWEKNOW </a:t>
            </a:r>
            <a:r>
              <a:rPr lang="ko-KR" altLang="en-US" dirty="0"/>
              <a:t>프로젝트 공유 </a:t>
            </a:r>
            <a:r>
              <a:rPr lang="ko-KR" altLang="en-US" dirty="0" err="1"/>
              <a:t>노션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https://jjongs-note.notion.site/VINOWEKNOW-009f871a4e7c4f55bd1357c633d78dc2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1AF51C-2758-4890-A501-BA5477573DCF}"/>
              </a:ext>
            </a:extLst>
          </p:cNvPr>
          <p:cNvSpPr txBox="1"/>
          <p:nvPr/>
        </p:nvSpPr>
        <p:spPr>
          <a:xfrm>
            <a:off x="1066802" y="4057869"/>
            <a:ext cx="287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90000"/>
                </a:solidFill>
                <a:latin typeface="+mj-ea"/>
                <a:ea typeface="+mj-ea"/>
              </a:rPr>
              <a:t>코딩 작업 공유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B38573-07CD-47C4-A618-946204B4C3F5}"/>
              </a:ext>
            </a:extLst>
          </p:cNvPr>
          <p:cNvSpPr txBox="1"/>
          <p:nvPr/>
        </p:nvSpPr>
        <p:spPr>
          <a:xfrm>
            <a:off x="1066802" y="4625979"/>
            <a:ext cx="100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GitHub</a:t>
            </a:r>
            <a:r>
              <a:rPr lang="ko-KR" altLang="en-US" dirty="0"/>
              <a:t>의 </a:t>
            </a:r>
            <a:r>
              <a:rPr lang="en-US" altLang="ko-KR" dirty="0"/>
              <a:t>organizations</a:t>
            </a:r>
            <a:r>
              <a:rPr lang="ko-KR" altLang="en-US" dirty="0"/>
              <a:t>를 이용하여 작업한 코드를 공유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F6F657-2ACA-4B8E-97E9-F49B0735F4C4}"/>
              </a:ext>
            </a:extLst>
          </p:cNvPr>
          <p:cNvSpPr txBox="1"/>
          <p:nvPr/>
        </p:nvSpPr>
        <p:spPr>
          <a:xfrm>
            <a:off x="1066802" y="5194089"/>
            <a:ext cx="10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VINOWEKNOW </a:t>
            </a:r>
            <a:r>
              <a:rPr lang="ko-KR" altLang="en-US" dirty="0"/>
              <a:t>코딩 작업 공유 </a:t>
            </a:r>
            <a:r>
              <a:rPr lang="en-US" altLang="ko-KR" dirty="0"/>
              <a:t>GitHub Organization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https://github.com/VINOWEKNOW/VINOWEKNOW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0C1FCAC-34BF-462D-BA23-A289BBB0D198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4D28DE1-4A26-4A07-98F0-0DCCF501AEE1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hlinkClick r:id="rId2"/>
              <a:extLst>
                <a:ext uri="{FF2B5EF4-FFF2-40B4-BE49-F238E27FC236}">
                  <a16:creationId xmlns:a16="http://schemas.microsoft.com/office/drawing/2014/main" id="{7CEFDC62-BBB4-4A87-AAA4-8DCDFB9264F5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63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B624E66-D25F-4DCC-B86A-DA571FA80A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5882" y="1527866"/>
            <a:ext cx="2407378" cy="4750971"/>
          </a:xfrm>
          <a:prstGeom prst="rect">
            <a:avLst/>
          </a:prstGeom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1D233984-C7DF-4A47-9849-54C4E22B026A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주문 페이지 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A16B3D-988E-4A1F-AEBC-5A18362B41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55603" y="3189908"/>
            <a:ext cx="2133600" cy="76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C278A8-F937-45D2-96B7-7F8036D65A33}"/>
              </a:ext>
            </a:extLst>
          </p:cNvPr>
          <p:cNvPicPr/>
          <p:nvPr/>
        </p:nvPicPr>
        <p:blipFill rotWithShape="1">
          <a:blip r:embed="rId5"/>
          <a:srcRect l="616"/>
          <a:stretch/>
        </p:blipFill>
        <p:spPr bwMode="auto">
          <a:xfrm>
            <a:off x="7331345" y="631648"/>
            <a:ext cx="3687445" cy="4807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AB8F08-910C-4745-8C39-CDBE9D9C78C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33159" y="4951496"/>
            <a:ext cx="3886200" cy="131127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953BB4A-9685-4B44-9FFC-6ABA1E4F4A98}"/>
              </a:ext>
            </a:extLst>
          </p:cNvPr>
          <p:cNvCxnSpPr/>
          <p:nvPr/>
        </p:nvCxnSpPr>
        <p:spPr>
          <a:xfrm>
            <a:off x="3240224" y="3498209"/>
            <a:ext cx="8032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8AA5C4-6B12-427B-91B7-B5C8FFCCB9E5}"/>
              </a:ext>
            </a:extLst>
          </p:cNvPr>
          <p:cNvCxnSpPr/>
          <p:nvPr/>
        </p:nvCxnSpPr>
        <p:spPr>
          <a:xfrm>
            <a:off x="6579807" y="3474440"/>
            <a:ext cx="8032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74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5E7B973B-E872-4E38-A465-0F8C1CF96686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주문 내역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주문 취소</a:t>
            </a:r>
            <a:r>
              <a:rPr lang="en-US" altLang="ko-KR" sz="1200" b="1">
                <a:solidFill>
                  <a:prstClr val="white"/>
                </a:solidFill>
              </a:rPr>
              <a:t>, </a:t>
            </a:r>
          </a:p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전체 </a:t>
            </a:r>
            <a:r>
              <a:rPr lang="ko-KR" altLang="en-US" sz="1200" b="1" dirty="0">
                <a:solidFill>
                  <a:prstClr val="white"/>
                </a:solidFill>
              </a:rPr>
              <a:t>주문 조회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6168D-BEC9-4AA9-AE40-927A060FA2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5016" y="4046266"/>
            <a:ext cx="2724150" cy="105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0E9930-2FF3-47F3-A3C5-A233952905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9754" y="2153990"/>
            <a:ext cx="4099560" cy="2717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F287D-CADC-4081-93E2-06EE26A5883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9777" y="1910020"/>
            <a:ext cx="5204460" cy="12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1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5E7B973B-E872-4E38-A465-0F8C1CF96686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날씨 와인 매칭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6D7E68-D9A8-45DB-8E53-A5131AB3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6" y="2058417"/>
            <a:ext cx="10530980" cy="30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3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745EC3-AF53-4E91-93DF-799CEFFF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9" y="963776"/>
            <a:ext cx="5904611" cy="32822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1DCC07-06CF-4D6D-89DD-C3368E8F0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61" y="2715202"/>
            <a:ext cx="6035310" cy="33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75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E55B3E-E057-4A7B-AE19-EE288B41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5" y="963736"/>
            <a:ext cx="6022017" cy="3389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8BFFA7-2CDB-454E-AAC9-4BA06B1A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52" y="2493453"/>
            <a:ext cx="6322516" cy="35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0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34CD566-0C9C-4913-BF87-C7AF8D38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6" y="884039"/>
            <a:ext cx="5159187" cy="3364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34980-3612-444E-94D6-0E5892A5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16" y="671865"/>
            <a:ext cx="3657917" cy="777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508E7-FD40-4215-AB97-FE431E2B2F9A}"/>
              </a:ext>
            </a:extLst>
          </p:cNvPr>
          <p:cNvSpPr txBox="1"/>
          <p:nvPr/>
        </p:nvSpPr>
        <p:spPr>
          <a:xfrm>
            <a:off x="6762591" y="1520724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MagazineMapper.xml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5C11DE-C63B-4AF0-8420-CD7E7681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46" y="5208715"/>
            <a:ext cx="10670566" cy="11322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7A7CBC-AD35-4E2A-9C9C-82F7E784D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816" y="2010012"/>
            <a:ext cx="4104996" cy="3078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A2D717-0631-4BA6-87E9-6471294590A9}"/>
              </a:ext>
            </a:extLst>
          </p:cNvPr>
          <p:cNvSpPr txBox="1"/>
          <p:nvPr/>
        </p:nvSpPr>
        <p:spPr>
          <a:xfrm>
            <a:off x="864146" y="4372501"/>
            <a:ext cx="40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MagazineController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6773C-8F42-49E4-AFB4-CF4BE17F1B03}"/>
              </a:ext>
            </a:extLst>
          </p:cNvPr>
          <p:cNvSpPr txBox="1"/>
          <p:nvPr/>
        </p:nvSpPr>
        <p:spPr>
          <a:xfrm>
            <a:off x="6853816" y="5208715"/>
            <a:ext cx="277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listNews.html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24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CFA800-5A61-4E2F-B3BE-9E1B535A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6" y="922448"/>
            <a:ext cx="4732430" cy="1790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25A4C-F079-4C41-ADC8-05786631BAED}"/>
              </a:ext>
            </a:extLst>
          </p:cNvPr>
          <p:cNvSpPr txBox="1"/>
          <p:nvPr/>
        </p:nvSpPr>
        <p:spPr>
          <a:xfrm>
            <a:off x="580599" y="271330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MagazineController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609D7C-419C-4B91-ABAD-B66DAB2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788" y="922449"/>
            <a:ext cx="5653187" cy="3230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073C36-FE23-4B92-BB77-7305EEF2D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09" y="3516869"/>
            <a:ext cx="4381880" cy="2807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15ABD1-230A-469D-A994-B58DBAC14412}"/>
              </a:ext>
            </a:extLst>
          </p:cNvPr>
          <p:cNvSpPr txBox="1"/>
          <p:nvPr/>
        </p:nvSpPr>
        <p:spPr>
          <a:xfrm>
            <a:off x="5576788" y="4152901"/>
            <a:ext cx="34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createNews.html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89253D-79C5-4AE4-BDEF-6C1E8FCD6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788" y="4817736"/>
            <a:ext cx="5289452" cy="14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40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96720" y="396360"/>
            <a:ext cx="11408040" cy="6081120"/>
          </a:xfrm>
          <a:prstGeom prst="rect">
            <a:avLst/>
          </a:prstGeom>
          <a:noFill/>
          <a:ln w="9360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7" name="Table 2"/>
          <p:cNvGraphicFramePr/>
          <p:nvPr/>
        </p:nvGraphicFramePr>
        <p:xfrm>
          <a:off x="1275120" y="230040"/>
          <a:ext cx="398200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54B034"/>
                      </a:solidFill>
                    </a:lnL>
                    <a:lnR w="9360">
                      <a:noFill/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9360">
                      <a:solidFill>
                        <a:srgbClr val="54B034"/>
                      </a:solidFill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" name="CustomShape 3"/>
          <p:cNvSpPr/>
          <p:nvPr/>
        </p:nvSpPr>
        <p:spPr>
          <a:xfrm>
            <a:off x="1312560" y="44640"/>
            <a:ext cx="385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strike="noStrike" spc="-1">
                <a:solidFill>
                  <a:srgbClr val="990000"/>
                </a:solidFill>
                <a:latin typeface="맑은 고딕"/>
              </a:rPr>
              <a:t>VINO</a:t>
            </a:r>
            <a:r>
              <a:rPr lang="en-US" sz="2400" b="1" i="1" strike="noStrike" spc="-1">
                <a:solidFill>
                  <a:srgbClr val="595959"/>
                </a:solidFill>
                <a:latin typeface="맑은 고딕"/>
              </a:rPr>
              <a:t>WEKNOW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066680" y="879840"/>
            <a:ext cx="2156040" cy="387360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맑은 고딕"/>
              </a:rPr>
              <a:t>설계 UI_장장희</a:t>
            </a:r>
            <a:endParaRPr lang="en-US" sz="1200" b="0" strike="noStrike" spc="-1">
              <a:latin typeface="굴림"/>
            </a:endParaRPr>
          </a:p>
        </p:txBody>
      </p:sp>
      <p:grpSp>
        <p:nvGrpSpPr>
          <p:cNvPr id="130" name="Group 5"/>
          <p:cNvGrpSpPr/>
          <p:nvPr/>
        </p:nvGrpSpPr>
        <p:grpSpPr>
          <a:xfrm>
            <a:off x="11414520" y="5850360"/>
            <a:ext cx="307800" cy="549720"/>
            <a:chOff x="11414520" y="5850360"/>
            <a:chExt cx="307800" cy="549720"/>
          </a:xfrm>
        </p:grpSpPr>
        <p:sp>
          <p:nvSpPr>
            <p:cNvPr id="131" name="CustomShape 6"/>
            <p:cNvSpPr/>
            <p:nvPr/>
          </p:nvSpPr>
          <p:spPr>
            <a:xfrm>
              <a:off x="11560320" y="5850360"/>
              <a:ext cx="162000" cy="549360"/>
            </a:xfrm>
            <a:custGeom>
              <a:avLst/>
              <a:gdLst/>
              <a:ahLst/>
              <a:cxnLst/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7"/>
            <p:cNvSpPr/>
            <p:nvPr/>
          </p:nvSpPr>
          <p:spPr>
            <a:xfrm>
              <a:off x="11414520" y="6125400"/>
              <a:ext cx="145440" cy="274680"/>
            </a:xfrm>
            <a:custGeom>
              <a:avLst/>
              <a:gdLst/>
              <a:ahLst/>
              <a:cxnLst/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33" name="그림 132"/>
          <p:cNvPicPr/>
          <p:nvPr/>
        </p:nvPicPr>
        <p:blipFill>
          <a:blip r:embed="rId2"/>
          <a:stretch/>
        </p:blipFill>
        <p:spPr>
          <a:xfrm>
            <a:off x="1800000" y="1435680"/>
            <a:ext cx="8641800" cy="49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96720" y="396360"/>
            <a:ext cx="11408040" cy="6081120"/>
          </a:xfrm>
          <a:prstGeom prst="rect">
            <a:avLst/>
          </a:prstGeom>
          <a:noFill/>
          <a:ln w="9360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5" name="Table 2"/>
          <p:cNvGraphicFramePr/>
          <p:nvPr/>
        </p:nvGraphicFramePr>
        <p:xfrm>
          <a:off x="1275120" y="230040"/>
          <a:ext cx="398200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54B034"/>
                      </a:solidFill>
                    </a:lnL>
                    <a:lnR w="9360">
                      <a:noFill/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9360">
                      <a:solidFill>
                        <a:srgbClr val="54B034"/>
                      </a:solidFill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" name="CustomShape 3"/>
          <p:cNvSpPr/>
          <p:nvPr/>
        </p:nvSpPr>
        <p:spPr>
          <a:xfrm>
            <a:off x="1312560" y="44640"/>
            <a:ext cx="385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strike="noStrike" spc="-1">
                <a:solidFill>
                  <a:srgbClr val="990000"/>
                </a:solidFill>
                <a:latin typeface="맑은 고딕"/>
              </a:rPr>
              <a:t>VINO</a:t>
            </a:r>
            <a:r>
              <a:rPr lang="en-US" sz="2400" b="1" i="1" strike="noStrike" spc="-1">
                <a:solidFill>
                  <a:srgbClr val="595959"/>
                </a:solidFill>
                <a:latin typeface="맑은 고딕"/>
              </a:rPr>
              <a:t>WEKNOW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066680" y="879840"/>
            <a:ext cx="2156040" cy="387360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맑은 고딕"/>
              </a:rPr>
              <a:t>설계 UI_장장희</a:t>
            </a:r>
            <a:endParaRPr lang="en-US" sz="1200" b="0" strike="noStrike" spc="-1">
              <a:latin typeface="굴림"/>
            </a:endParaRPr>
          </a:p>
        </p:txBody>
      </p:sp>
      <p:grpSp>
        <p:nvGrpSpPr>
          <p:cNvPr id="138" name="Group 5"/>
          <p:cNvGrpSpPr/>
          <p:nvPr/>
        </p:nvGrpSpPr>
        <p:grpSpPr>
          <a:xfrm>
            <a:off x="11414520" y="5850360"/>
            <a:ext cx="307800" cy="549720"/>
            <a:chOff x="11414520" y="5850360"/>
            <a:chExt cx="307800" cy="549720"/>
          </a:xfrm>
        </p:grpSpPr>
        <p:sp>
          <p:nvSpPr>
            <p:cNvPr id="139" name="CustomShape 6"/>
            <p:cNvSpPr/>
            <p:nvPr/>
          </p:nvSpPr>
          <p:spPr>
            <a:xfrm>
              <a:off x="11560320" y="5850360"/>
              <a:ext cx="162000" cy="549360"/>
            </a:xfrm>
            <a:custGeom>
              <a:avLst/>
              <a:gdLst/>
              <a:ahLst/>
              <a:cxnLst/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7"/>
            <p:cNvSpPr/>
            <p:nvPr/>
          </p:nvSpPr>
          <p:spPr>
            <a:xfrm>
              <a:off x="11414520" y="6125400"/>
              <a:ext cx="145440" cy="274680"/>
            </a:xfrm>
            <a:custGeom>
              <a:avLst/>
              <a:gdLst/>
              <a:ahLst/>
              <a:cxnLst/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41" name="그림 140"/>
          <p:cNvPicPr/>
          <p:nvPr/>
        </p:nvPicPr>
        <p:blipFill>
          <a:blip r:embed="rId2"/>
          <a:stretch/>
        </p:blipFill>
        <p:spPr>
          <a:xfrm>
            <a:off x="576000" y="1433160"/>
            <a:ext cx="5976000" cy="3390840"/>
          </a:xfrm>
          <a:prstGeom prst="rect">
            <a:avLst/>
          </a:prstGeom>
          <a:ln>
            <a:noFill/>
          </a:ln>
        </p:spPr>
      </p:pic>
      <p:pic>
        <p:nvPicPr>
          <p:cNvPr id="142" name="그림 141"/>
          <p:cNvPicPr/>
          <p:nvPr/>
        </p:nvPicPr>
        <p:blipFill>
          <a:blip r:embed="rId3"/>
          <a:stretch/>
        </p:blipFill>
        <p:spPr>
          <a:xfrm>
            <a:off x="4947480" y="3024000"/>
            <a:ext cx="6068520" cy="34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96720" y="396360"/>
            <a:ext cx="11408040" cy="6081120"/>
          </a:xfrm>
          <a:prstGeom prst="rect">
            <a:avLst/>
          </a:prstGeom>
          <a:noFill/>
          <a:ln w="9360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4" name="Table 2"/>
          <p:cNvGraphicFramePr/>
          <p:nvPr/>
        </p:nvGraphicFramePr>
        <p:xfrm>
          <a:off x="1275120" y="230040"/>
          <a:ext cx="398200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54B034"/>
                      </a:solidFill>
                    </a:lnL>
                    <a:lnR w="9360">
                      <a:noFill/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9360">
                      <a:solidFill>
                        <a:srgbClr val="54B034"/>
                      </a:solidFill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CustomShape 3"/>
          <p:cNvSpPr/>
          <p:nvPr/>
        </p:nvSpPr>
        <p:spPr>
          <a:xfrm>
            <a:off x="1312560" y="44640"/>
            <a:ext cx="385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strike="noStrike" spc="-1">
                <a:solidFill>
                  <a:srgbClr val="990000"/>
                </a:solidFill>
                <a:latin typeface="맑은 고딕"/>
              </a:rPr>
              <a:t>VINO</a:t>
            </a:r>
            <a:r>
              <a:rPr lang="en-US" sz="2400" b="1" i="1" strike="noStrike" spc="-1">
                <a:solidFill>
                  <a:srgbClr val="595959"/>
                </a:solidFill>
                <a:latin typeface="맑은 고딕"/>
              </a:rPr>
              <a:t>WEKNOW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066680" y="879840"/>
            <a:ext cx="2156040" cy="387360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맑은 고딕"/>
              </a:rPr>
              <a:t>설계 UI_장장희</a:t>
            </a:r>
            <a:endParaRPr lang="en-US" sz="1200" b="0" strike="noStrike" spc="-1">
              <a:latin typeface="굴림"/>
            </a:endParaRPr>
          </a:p>
        </p:txBody>
      </p:sp>
      <p:grpSp>
        <p:nvGrpSpPr>
          <p:cNvPr id="147" name="Group 5"/>
          <p:cNvGrpSpPr/>
          <p:nvPr/>
        </p:nvGrpSpPr>
        <p:grpSpPr>
          <a:xfrm>
            <a:off x="11414520" y="5850360"/>
            <a:ext cx="307800" cy="549720"/>
            <a:chOff x="11414520" y="5850360"/>
            <a:chExt cx="307800" cy="549720"/>
          </a:xfrm>
        </p:grpSpPr>
        <p:sp>
          <p:nvSpPr>
            <p:cNvPr id="148" name="CustomShape 6"/>
            <p:cNvSpPr/>
            <p:nvPr/>
          </p:nvSpPr>
          <p:spPr>
            <a:xfrm>
              <a:off x="11560320" y="5850360"/>
              <a:ext cx="162000" cy="549360"/>
            </a:xfrm>
            <a:custGeom>
              <a:avLst/>
              <a:gdLst/>
              <a:ahLst/>
              <a:cxnLst/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7"/>
            <p:cNvSpPr/>
            <p:nvPr/>
          </p:nvSpPr>
          <p:spPr>
            <a:xfrm>
              <a:off x="11414520" y="6125400"/>
              <a:ext cx="145440" cy="274680"/>
            </a:xfrm>
            <a:custGeom>
              <a:avLst/>
              <a:gdLst/>
              <a:ahLst/>
              <a:cxnLst/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50" name="그림 149"/>
          <p:cNvPicPr/>
          <p:nvPr/>
        </p:nvPicPr>
        <p:blipFill>
          <a:blip r:embed="rId2"/>
          <a:stretch/>
        </p:blipFill>
        <p:spPr>
          <a:xfrm>
            <a:off x="504000" y="1368000"/>
            <a:ext cx="6872400" cy="3905640"/>
          </a:xfrm>
          <a:prstGeom prst="rect">
            <a:avLst/>
          </a:prstGeom>
          <a:ln>
            <a:noFill/>
          </a:ln>
        </p:spPr>
      </p:pic>
      <p:pic>
        <p:nvPicPr>
          <p:cNvPr id="151" name="그림 150"/>
          <p:cNvPicPr/>
          <p:nvPr/>
        </p:nvPicPr>
        <p:blipFill>
          <a:blip r:embed="rId3"/>
          <a:stretch/>
        </p:blipFill>
        <p:spPr>
          <a:xfrm>
            <a:off x="5400000" y="3096000"/>
            <a:ext cx="5616360" cy="313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A72950C9-F451-444B-BDFF-5B0FB38A5810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회의 기록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FB0705-B9BC-4F4A-A248-02253CC6A187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2A2F1D8-AC30-40E7-A19A-C82654D7B48C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hlinkClick r:id="rId2"/>
              <a:extLst>
                <a:ext uri="{FF2B5EF4-FFF2-40B4-BE49-F238E27FC236}">
                  <a16:creationId xmlns:a16="http://schemas.microsoft.com/office/drawing/2014/main" id="{C5F74DE8-6000-46F0-8856-52AE3DD4D84A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6B01A1-2AFB-4047-9387-0BF3854ED0A5}"/>
              </a:ext>
            </a:extLst>
          </p:cNvPr>
          <p:cNvGrpSpPr/>
          <p:nvPr/>
        </p:nvGrpSpPr>
        <p:grpSpPr>
          <a:xfrm>
            <a:off x="2177719" y="1458932"/>
            <a:ext cx="7836562" cy="4827480"/>
            <a:chOff x="1066802" y="1429773"/>
            <a:chExt cx="7836562" cy="48274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49BE5C-9547-4282-9227-ECBBE029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2" y="1433755"/>
              <a:ext cx="2510592" cy="48234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DDCD11-BCD0-45CE-AB69-A0D40599F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394" y="1429773"/>
              <a:ext cx="5325970" cy="4827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62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96720" y="396360"/>
            <a:ext cx="11408040" cy="6081120"/>
          </a:xfrm>
          <a:prstGeom prst="rect">
            <a:avLst/>
          </a:prstGeom>
          <a:noFill/>
          <a:ln w="9360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3" name="Table 2"/>
          <p:cNvGraphicFramePr/>
          <p:nvPr/>
        </p:nvGraphicFramePr>
        <p:xfrm>
          <a:off x="1275120" y="230040"/>
          <a:ext cx="398200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54B034"/>
                      </a:solidFill>
                    </a:lnL>
                    <a:lnR w="9360">
                      <a:noFill/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9360">
                      <a:solidFill>
                        <a:srgbClr val="54B034"/>
                      </a:solidFill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" name="CustomShape 3"/>
          <p:cNvSpPr/>
          <p:nvPr/>
        </p:nvSpPr>
        <p:spPr>
          <a:xfrm>
            <a:off x="1312560" y="44640"/>
            <a:ext cx="385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strike="noStrike" spc="-1">
                <a:solidFill>
                  <a:srgbClr val="990000"/>
                </a:solidFill>
                <a:latin typeface="맑은 고딕"/>
              </a:rPr>
              <a:t>VINO</a:t>
            </a:r>
            <a:r>
              <a:rPr lang="en-US" sz="2400" b="1" i="1" strike="noStrike" spc="-1">
                <a:solidFill>
                  <a:srgbClr val="595959"/>
                </a:solidFill>
                <a:latin typeface="맑은 고딕"/>
              </a:rPr>
              <a:t>WEKNOW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066680" y="879840"/>
            <a:ext cx="2156040" cy="387360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맑은 고딕"/>
              </a:rPr>
              <a:t>설계 UI_장장희</a:t>
            </a:r>
            <a:endParaRPr lang="en-US" sz="1200" b="0" strike="noStrike" spc="-1">
              <a:latin typeface="굴림"/>
            </a:endParaRPr>
          </a:p>
        </p:txBody>
      </p:sp>
      <p:grpSp>
        <p:nvGrpSpPr>
          <p:cNvPr id="156" name="Group 5"/>
          <p:cNvGrpSpPr/>
          <p:nvPr/>
        </p:nvGrpSpPr>
        <p:grpSpPr>
          <a:xfrm>
            <a:off x="11414520" y="5850360"/>
            <a:ext cx="307800" cy="549720"/>
            <a:chOff x="11414520" y="5850360"/>
            <a:chExt cx="307800" cy="549720"/>
          </a:xfrm>
        </p:grpSpPr>
        <p:sp>
          <p:nvSpPr>
            <p:cNvPr id="157" name="CustomShape 6"/>
            <p:cNvSpPr/>
            <p:nvPr/>
          </p:nvSpPr>
          <p:spPr>
            <a:xfrm>
              <a:off x="11560320" y="5850360"/>
              <a:ext cx="162000" cy="549360"/>
            </a:xfrm>
            <a:custGeom>
              <a:avLst/>
              <a:gdLst/>
              <a:ahLst/>
              <a:cxnLst/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7"/>
            <p:cNvSpPr/>
            <p:nvPr/>
          </p:nvSpPr>
          <p:spPr>
            <a:xfrm>
              <a:off x="11414520" y="6125400"/>
              <a:ext cx="145440" cy="274680"/>
            </a:xfrm>
            <a:custGeom>
              <a:avLst/>
              <a:gdLst/>
              <a:ahLst/>
              <a:cxnLst/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59" name="그림 158"/>
          <p:cNvPicPr/>
          <p:nvPr/>
        </p:nvPicPr>
        <p:blipFill>
          <a:blip r:embed="rId2"/>
          <a:stretch/>
        </p:blipFill>
        <p:spPr>
          <a:xfrm>
            <a:off x="576000" y="1440000"/>
            <a:ext cx="5723640" cy="3240000"/>
          </a:xfrm>
          <a:prstGeom prst="rect">
            <a:avLst/>
          </a:prstGeom>
          <a:ln>
            <a:noFill/>
          </a:ln>
        </p:spPr>
      </p:pic>
      <p:pic>
        <p:nvPicPr>
          <p:cNvPr id="160" name="그림 159"/>
          <p:cNvPicPr/>
          <p:nvPr/>
        </p:nvPicPr>
        <p:blipFill>
          <a:blip r:embed="rId3"/>
          <a:stretch/>
        </p:blipFill>
        <p:spPr>
          <a:xfrm>
            <a:off x="5078880" y="3204000"/>
            <a:ext cx="5433120" cy="30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96720" y="396360"/>
            <a:ext cx="11408040" cy="6081120"/>
          </a:xfrm>
          <a:prstGeom prst="rect">
            <a:avLst/>
          </a:prstGeom>
          <a:noFill/>
          <a:ln w="9360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62" name="Table 2"/>
          <p:cNvGraphicFramePr/>
          <p:nvPr/>
        </p:nvGraphicFramePr>
        <p:xfrm>
          <a:off x="1275120" y="230040"/>
          <a:ext cx="398200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54B034"/>
                      </a:solidFill>
                    </a:lnL>
                    <a:lnR w="9360">
                      <a:noFill/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9360">
                      <a:solidFill>
                        <a:srgbClr val="54B034"/>
                      </a:solidFill>
                    </a:lnR>
                    <a:lnT w="9360">
                      <a:solidFill>
                        <a:srgbClr val="54B034"/>
                      </a:solidFill>
                    </a:lnT>
                    <a:lnB w="9360">
                      <a:solidFill>
                        <a:srgbClr val="54B034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3" name="CustomShape 3"/>
          <p:cNvSpPr/>
          <p:nvPr/>
        </p:nvSpPr>
        <p:spPr>
          <a:xfrm>
            <a:off x="1312560" y="44640"/>
            <a:ext cx="3854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strike="noStrike" spc="-1">
                <a:solidFill>
                  <a:srgbClr val="990000"/>
                </a:solidFill>
                <a:latin typeface="맑은 고딕"/>
              </a:rPr>
              <a:t>VINO</a:t>
            </a:r>
            <a:r>
              <a:rPr lang="en-US" sz="2400" b="1" i="1" strike="noStrike" spc="-1">
                <a:solidFill>
                  <a:srgbClr val="595959"/>
                </a:solidFill>
                <a:latin typeface="맑은 고딕"/>
              </a:rPr>
              <a:t>WEKNOW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66680" y="879840"/>
            <a:ext cx="2156040" cy="387360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맑은 고딕"/>
              </a:rPr>
              <a:t>코드_장장희</a:t>
            </a:r>
            <a:endParaRPr lang="en-US" sz="1200" b="0" strike="noStrike" spc="-1">
              <a:latin typeface="굴림"/>
            </a:endParaRPr>
          </a:p>
        </p:txBody>
      </p:sp>
      <p:grpSp>
        <p:nvGrpSpPr>
          <p:cNvPr id="165" name="Group 5"/>
          <p:cNvGrpSpPr/>
          <p:nvPr/>
        </p:nvGrpSpPr>
        <p:grpSpPr>
          <a:xfrm>
            <a:off x="11414520" y="5850360"/>
            <a:ext cx="307800" cy="549720"/>
            <a:chOff x="11414520" y="5850360"/>
            <a:chExt cx="307800" cy="549720"/>
          </a:xfrm>
        </p:grpSpPr>
        <p:sp>
          <p:nvSpPr>
            <p:cNvPr id="166" name="CustomShape 6"/>
            <p:cNvSpPr/>
            <p:nvPr/>
          </p:nvSpPr>
          <p:spPr>
            <a:xfrm>
              <a:off x="11560320" y="5850360"/>
              <a:ext cx="162000" cy="549360"/>
            </a:xfrm>
            <a:custGeom>
              <a:avLst/>
              <a:gdLst/>
              <a:ahLst/>
              <a:cxnLst/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7"/>
            <p:cNvSpPr/>
            <p:nvPr/>
          </p:nvSpPr>
          <p:spPr>
            <a:xfrm>
              <a:off x="11414520" y="6125400"/>
              <a:ext cx="145440" cy="274680"/>
            </a:xfrm>
            <a:custGeom>
              <a:avLst/>
              <a:gdLst/>
              <a:ahLst/>
              <a:cxnLst/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68" name="그림 167"/>
          <p:cNvPicPr/>
          <p:nvPr/>
        </p:nvPicPr>
        <p:blipFill>
          <a:blip r:embed="rId2"/>
          <a:stretch/>
        </p:blipFill>
        <p:spPr>
          <a:xfrm>
            <a:off x="576000" y="1368000"/>
            <a:ext cx="4276080" cy="4608000"/>
          </a:xfrm>
          <a:prstGeom prst="rect">
            <a:avLst/>
          </a:prstGeom>
          <a:ln>
            <a:noFill/>
          </a:ln>
        </p:spPr>
      </p:pic>
      <p:pic>
        <p:nvPicPr>
          <p:cNvPr id="169" name="그림 168"/>
          <p:cNvPicPr/>
          <p:nvPr/>
        </p:nvPicPr>
        <p:blipFill>
          <a:blip r:embed="rId3"/>
          <a:stretch/>
        </p:blipFill>
        <p:spPr>
          <a:xfrm>
            <a:off x="4610160" y="2252880"/>
            <a:ext cx="2445840" cy="2499120"/>
          </a:xfrm>
          <a:prstGeom prst="rect">
            <a:avLst/>
          </a:prstGeom>
          <a:ln>
            <a:noFill/>
          </a:ln>
        </p:spPr>
      </p:pic>
      <p:pic>
        <p:nvPicPr>
          <p:cNvPr id="170" name="그림 169"/>
          <p:cNvPicPr/>
          <p:nvPr/>
        </p:nvPicPr>
        <p:blipFill>
          <a:blip r:embed="rId4"/>
          <a:stretch/>
        </p:blipFill>
        <p:spPr>
          <a:xfrm>
            <a:off x="5518800" y="650160"/>
            <a:ext cx="3337200" cy="1797840"/>
          </a:xfrm>
          <a:prstGeom prst="rect">
            <a:avLst/>
          </a:prstGeom>
          <a:ln>
            <a:noFill/>
          </a:ln>
        </p:spPr>
      </p:pic>
      <p:pic>
        <p:nvPicPr>
          <p:cNvPr id="171" name="그림 170"/>
          <p:cNvPicPr/>
          <p:nvPr/>
        </p:nvPicPr>
        <p:blipFill>
          <a:blip r:embed="rId5"/>
          <a:stretch/>
        </p:blipFill>
        <p:spPr>
          <a:xfrm>
            <a:off x="7052040" y="2252880"/>
            <a:ext cx="4395960" cy="2479320"/>
          </a:xfrm>
          <a:prstGeom prst="rect">
            <a:avLst/>
          </a:prstGeom>
          <a:ln>
            <a:noFill/>
          </a:ln>
        </p:spPr>
      </p:pic>
      <p:pic>
        <p:nvPicPr>
          <p:cNvPr id="172" name="그림 171"/>
          <p:cNvPicPr/>
          <p:nvPr/>
        </p:nvPicPr>
        <p:blipFill>
          <a:blip r:embed="rId6"/>
          <a:stretch/>
        </p:blipFill>
        <p:spPr>
          <a:xfrm>
            <a:off x="3798360" y="4320000"/>
            <a:ext cx="7191000" cy="201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추후 프로젝트 일정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3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41B55027-57EF-40DD-96B9-096EE56122DB}"/>
              </a:ext>
            </a:extLst>
          </p:cNvPr>
          <p:cNvSpPr/>
          <p:nvPr/>
        </p:nvSpPr>
        <p:spPr>
          <a:xfrm>
            <a:off x="6096000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교육 과정 소감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8F380-A5A0-41D7-AE6F-DD5A85453092}"/>
              </a:ext>
            </a:extLst>
          </p:cNvPr>
          <p:cNvSpPr txBox="1"/>
          <p:nvPr/>
        </p:nvSpPr>
        <p:spPr>
          <a:xfrm>
            <a:off x="1146707" y="1772097"/>
            <a:ext cx="405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아직 완성하지 못한 부분에 대하여 팀원들과 협력하여 </a:t>
            </a:r>
            <a:r>
              <a:rPr lang="en-US" altLang="ko-KR" dirty="0">
                <a:latin typeface="+mn-ea"/>
              </a:rPr>
              <a:t>Back-End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Front-End</a:t>
            </a:r>
            <a:r>
              <a:rPr lang="ko-KR" altLang="en-US" dirty="0">
                <a:latin typeface="+mn-ea"/>
              </a:rPr>
              <a:t>를 조금씩 보강하며 완성해 나갈 예정입니다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4AF803-F443-43F2-9154-7348B891C417}"/>
              </a:ext>
            </a:extLst>
          </p:cNvPr>
          <p:cNvSpPr txBox="1"/>
          <p:nvPr/>
        </p:nvSpPr>
        <p:spPr>
          <a:xfrm>
            <a:off x="6170930" y="1772097"/>
            <a:ext cx="55519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백종석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파이널 프로젝트를 진행하며 스스로 부족한 부분에 대해 확인하였으며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 부족한 부분을 채워 더 나은 개발자가 될 수 있도록 하겠습니다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또한 많이 부족한 조장이었지만 함께 열심히 해준 조원들에게 감사합니다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박하윤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부족한 부분이 많아 조에 큰 도움을 주지 못했습니다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그래도 끝까지 열심히 해준 조원들 모두 감사합니다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부족한 부분을 하루빨리 채워 목표한 것을 모두 다 같이 이뤘으면 좋겠습니다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장용석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프로젝트를 진행하면서 코딩 실력 </a:t>
            </a:r>
            <a:r>
              <a:rPr lang="ko-KR" altLang="en-US" sz="1400" dirty="0" err="1">
                <a:latin typeface="+mn-ea"/>
              </a:rPr>
              <a:t>못지</a:t>
            </a:r>
            <a:r>
              <a:rPr lang="ko-KR" altLang="en-US" sz="1400" dirty="0">
                <a:latin typeface="+mn-ea"/>
              </a:rPr>
              <a:t> 않게 소통의 중요성을 많이 느낀 것 같습니다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팀 안에서 소통을 더 이끌어내지 못한 점이 많이 아쉽고 그럼에도 서로 얼굴 붉히는 일 없이 여기까지 온 것만으로도 조원들에게 감사하게 생각합니다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장장희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프로젝트를 통해 적극적인 자세와 소통의 중요성을 느꼈습니다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제 몫을 다 못해 팀원들께 죄송하고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함께해 주심에 감사함을 전합니다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그래도 끝까지 한 만큼 앞으로 더욱 책임감 있고 열정적인 개발자가 되기 위해 노력하겠습니다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17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195749B4-A0A3-4546-83E7-87388021B7A4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사용기술 및 개발도구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5F357-A970-4BF2-B3E4-468052D4272B}"/>
              </a:ext>
            </a:extLst>
          </p:cNvPr>
          <p:cNvSpPr txBox="1"/>
          <p:nvPr/>
        </p:nvSpPr>
        <p:spPr>
          <a:xfrm>
            <a:off x="874697" y="1904924"/>
            <a:ext cx="14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990000"/>
                </a:solidFill>
                <a:latin typeface="+mj-ea"/>
                <a:ea typeface="+mj-ea"/>
              </a:rPr>
              <a:t>Back-End</a:t>
            </a:r>
            <a:endParaRPr lang="ko-KR" altLang="en-US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1AF51C-2758-4890-A501-BA5477573DCF}"/>
              </a:ext>
            </a:extLst>
          </p:cNvPr>
          <p:cNvSpPr txBox="1"/>
          <p:nvPr/>
        </p:nvSpPr>
        <p:spPr>
          <a:xfrm>
            <a:off x="5208881" y="1904924"/>
            <a:ext cx="14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990000"/>
                </a:solidFill>
                <a:latin typeface="+mj-ea"/>
                <a:ea typeface="+mj-ea"/>
              </a:rPr>
              <a:t>Front-End</a:t>
            </a:r>
            <a:endParaRPr lang="ko-KR" altLang="en-US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0C1FCAC-34BF-462D-BA23-A289BBB0D198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4D28DE1-4A26-4A07-98F0-0DCCF501AEE1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hlinkClick r:id="rId2"/>
              <a:extLst>
                <a:ext uri="{FF2B5EF4-FFF2-40B4-BE49-F238E27FC236}">
                  <a16:creationId xmlns:a16="http://schemas.microsoft.com/office/drawing/2014/main" id="{7CEFDC62-BBB4-4A87-AAA4-8DCDFB9264F5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255A2A-AB67-451A-B000-E74B4EB1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8" y="251070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] 서블릿(Servlet) 정리">
            <a:extLst>
              <a:ext uri="{FF2B5EF4-FFF2-40B4-BE49-F238E27FC236}">
                <a16:creationId xmlns:a16="http://schemas.microsoft.com/office/drawing/2014/main" id="{4BF359EB-6EA0-4C0E-8766-281195B1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62" y="2263288"/>
            <a:ext cx="1133475" cy="9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P] JSP (JavaServer Pages ) 란 무엇인가?">
            <a:extLst>
              <a:ext uri="{FF2B5EF4-FFF2-40B4-BE49-F238E27FC236}">
                <a16:creationId xmlns:a16="http://schemas.microsoft.com/office/drawing/2014/main" id="{C13E8F38-8CF8-4437-967C-06CE224E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62" y="2622968"/>
            <a:ext cx="803276" cy="8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ring Framework] 스프링의 역사">
            <a:extLst>
              <a:ext uri="{FF2B5EF4-FFF2-40B4-BE49-F238E27FC236}">
                <a16:creationId xmlns:a16="http://schemas.microsoft.com/office/drawing/2014/main" id="{A29A01D2-5924-4654-B2EA-0A7A273C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2" y="3680204"/>
            <a:ext cx="1788694" cy="8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Batis Logo Mark and WordMark Vertical">
            <a:extLst>
              <a:ext uri="{FF2B5EF4-FFF2-40B4-BE49-F238E27FC236}">
                <a16:creationId xmlns:a16="http://schemas.microsoft.com/office/drawing/2014/main" id="{CC769085-A25F-4C2E-9EAA-22FE8E24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99" y="3451038"/>
            <a:ext cx="914509" cy="9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 Boot 2 Migration (스프링부트 마이그레이션) 검토 내용 - ThinkGround">
            <a:extLst>
              <a:ext uri="{FF2B5EF4-FFF2-40B4-BE49-F238E27FC236}">
                <a16:creationId xmlns:a16="http://schemas.microsoft.com/office/drawing/2014/main" id="{B26CC40F-0904-4B46-8EDB-7C1BF2C9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62" y="4697022"/>
            <a:ext cx="1586426" cy="8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7175B432-65F9-490F-8503-AB89DE62F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860" y="4276056"/>
            <a:ext cx="1171678" cy="117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1656151-E1DB-4200-B6BA-9DD4F1F9C4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1" y="2625724"/>
            <a:ext cx="3517280" cy="1332304"/>
          </a:xfrm>
          <a:prstGeom prst="rect">
            <a:avLst/>
          </a:prstGeom>
        </p:spPr>
      </p:pic>
      <p:pic>
        <p:nvPicPr>
          <p:cNvPr id="1048" name="Picture 24" descr="Thymeleaf] 문법 및 사용법 정리 - 에스제이 - 티스토리">
            <a:extLst>
              <a:ext uri="{FF2B5EF4-FFF2-40B4-BE49-F238E27FC236}">
                <a16:creationId xmlns:a16="http://schemas.microsoft.com/office/drawing/2014/main" id="{D6D77ADD-EBF8-4D1E-B6A7-1646D82E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85" y="4361008"/>
            <a:ext cx="1596376" cy="89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C3D503-C611-4C35-A5AA-9D03D82B7C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74" y="4060537"/>
            <a:ext cx="1549014" cy="1549014"/>
          </a:xfrm>
          <a:prstGeom prst="rect">
            <a:avLst/>
          </a:prstGeom>
        </p:spPr>
      </p:pic>
      <p:pic>
        <p:nvPicPr>
          <p:cNvPr id="1050" name="Picture 26" descr="IntelliJ 프로젝트 소스 디렉토리(src) 설정 방법">
            <a:extLst>
              <a:ext uri="{FF2B5EF4-FFF2-40B4-BE49-F238E27FC236}">
                <a16:creationId xmlns:a16="http://schemas.microsoft.com/office/drawing/2014/main" id="{38C32E84-9B04-4E5C-B5D4-A8577846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12" y="2164816"/>
            <a:ext cx="2941506" cy="20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5825B9-5220-4337-A8FA-7D3D5817B36C}"/>
              </a:ext>
            </a:extLst>
          </p:cNvPr>
          <p:cNvSpPr txBox="1"/>
          <p:nvPr/>
        </p:nvSpPr>
        <p:spPr>
          <a:xfrm>
            <a:off x="9543065" y="1895022"/>
            <a:ext cx="14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90000"/>
                </a:solidFill>
                <a:latin typeface="+mj-ea"/>
                <a:ea typeface="+mj-ea"/>
              </a:rPr>
              <a:t>개발 도구</a:t>
            </a: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B5CE1DFA-7A51-4617-B802-BA043CA7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297" y="4414111"/>
            <a:ext cx="1120774" cy="11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9A63BA-029A-4AAB-99DA-04B33D9CFC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03" y="4962541"/>
            <a:ext cx="2031170" cy="20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구현 기능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E8CB8-7FA5-4E27-B0D1-D17464687678}"/>
              </a:ext>
            </a:extLst>
          </p:cNvPr>
          <p:cNvSpPr txBox="1"/>
          <p:nvPr/>
        </p:nvSpPr>
        <p:spPr>
          <a:xfrm>
            <a:off x="1057276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평가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958C61-B195-48A4-A705-222E87C5812C}"/>
              </a:ext>
            </a:extLst>
          </p:cNvPr>
          <p:cNvSpPr txBox="1"/>
          <p:nvPr/>
        </p:nvSpPr>
        <p:spPr>
          <a:xfrm>
            <a:off x="1057276" y="2128538"/>
            <a:ext cx="287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마셔본 와인의 평점 부여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</a:rPr>
              <a:t>테이스팅</a:t>
            </a:r>
            <a:r>
              <a:rPr lang="ko-KR" altLang="en-US" sz="1600" dirty="0">
                <a:latin typeface="+mn-ea"/>
              </a:rPr>
              <a:t> 노트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45F70-5076-410F-BB43-814843184224}"/>
              </a:ext>
            </a:extLst>
          </p:cNvPr>
          <p:cNvSpPr txBox="1"/>
          <p:nvPr/>
        </p:nvSpPr>
        <p:spPr>
          <a:xfrm>
            <a:off x="4657725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추천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A3269-CB8F-4BEB-985B-87C1F6A53EC8}"/>
              </a:ext>
            </a:extLst>
          </p:cNvPr>
          <p:cNvSpPr txBox="1"/>
          <p:nvPr/>
        </p:nvSpPr>
        <p:spPr>
          <a:xfrm>
            <a:off x="4657725" y="2128538"/>
            <a:ext cx="287655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예상 평점 높은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식사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맛이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색에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거품에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알코올 강화에 따른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생산국에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농도에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주종 취향에 따른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와인 추천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입문자용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안주 또는 메뉴에 따른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와인 추천</a:t>
            </a:r>
            <a:r>
              <a:rPr lang="en-US" altLang="ko-KR" sz="1400" dirty="0">
                <a:latin typeface="+mn-ea"/>
              </a:rPr>
              <a:t>(ai)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음악 장르에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영화 장르에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날씨에 따른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성별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연령별 선호 와인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기념일 베스트 와인 추천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B8FEA-5889-459C-B59F-9D46BEF71ED2}"/>
              </a:ext>
            </a:extLst>
          </p:cNvPr>
          <p:cNvSpPr txBox="1"/>
          <p:nvPr/>
        </p:nvSpPr>
        <p:spPr>
          <a:xfrm>
            <a:off x="8258174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검색 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5BFC7-E90E-462A-AE29-293D28EFC916}"/>
              </a:ext>
            </a:extLst>
          </p:cNvPr>
          <p:cNvSpPr txBox="1"/>
          <p:nvPr/>
        </p:nvSpPr>
        <p:spPr>
          <a:xfrm>
            <a:off x="8258174" y="2128538"/>
            <a:ext cx="28765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예상 평점을 알려주는 기능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사진을 통한 와인 검색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조건을 통한 와인 검색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와인샵</a:t>
            </a:r>
            <a:r>
              <a:rPr lang="ko-KR" altLang="en-US" sz="1500" dirty="0">
                <a:latin typeface="+mn-ea"/>
              </a:rPr>
              <a:t> 검색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성별별</a:t>
            </a:r>
            <a:r>
              <a:rPr lang="ko-KR" altLang="en-US" sz="1500" dirty="0">
                <a:latin typeface="+mn-ea"/>
              </a:rPr>
              <a:t> 선호 와인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연령별 선호 와인</a:t>
            </a:r>
            <a:endParaRPr lang="en-US" altLang="ko-KR" sz="1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기념일 선호 와인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E0575C0-9EB7-4F8F-8CA0-0806E175B090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A4D5762-2574-4E8B-8EA2-8C076F4B0EEB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hlinkClick r:id="rId2"/>
              <a:extLst>
                <a:ext uri="{FF2B5EF4-FFF2-40B4-BE49-F238E27FC236}">
                  <a16:creationId xmlns:a16="http://schemas.microsoft.com/office/drawing/2014/main" id="{C8782DBB-BA66-4CE3-87E8-58CD7A79B78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289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424BF-5923-42AE-BB97-227276E590BE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0CF732BA-5F90-4F16-BC95-299B5B6C08D7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3A733E-8595-4BE0-9DA1-1B421940AE61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E8498317-9D30-428D-94CD-554D903B3DE1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구현 기능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E8CB8-7FA5-4E27-B0D1-D17464687678}"/>
              </a:ext>
            </a:extLst>
          </p:cNvPr>
          <p:cNvSpPr txBox="1"/>
          <p:nvPr/>
        </p:nvSpPr>
        <p:spPr>
          <a:xfrm>
            <a:off x="1057276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958C61-B195-48A4-A705-222E87C5812C}"/>
              </a:ext>
            </a:extLst>
          </p:cNvPr>
          <p:cNvSpPr txBox="1"/>
          <p:nvPr/>
        </p:nvSpPr>
        <p:spPr>
          <a:xfrm>
            <a:off x="1057276" y="2128538"/>
            <a:ext cx="2876550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공지사항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FAQ(</a:t>
            </a:r>
            <a:r>
              <a:rPr lang="ko-KR" altLang="en-US" sz="1600" dirty="0">
                <a:latin typeface="+mn-ea"/>
              </a:rPr>
              <a:t>자주 묻는 질문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1:1 </a:t>
            </a:r>
            <a:r>
              <a:rPr lang="ko-KR" altLang="en-US" sz="1600" dirty="0">
                <a:latin typeface="+mn-ea"/>
              </a:rPr>
              <a:t>문의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매거진 형식 게시판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수상 와인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뉴스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와인에 대한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45F70-5076-410F-BB43-814843184224}"/>
              </a:ext>
            </a:extLst>
          </p:cNvPr>
          <p:cNvSpPr txBox="1"/>
          <p:nvPr/>
        </p:nvSpPr>
        <p:spPr>
          <a:xfrm>
            <a:off x="4657725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소셜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A3269-CB8F-4BEB-985B-87C1F6A53EC8}"/>
              </a:ext>
            </a:extLst>
          </p:cNvPr>
          <p:cNvSpPr txBox="1"/>
          <p:nvPr/>
        </p:nvSpPr>
        <p:spPr>
          <a:xfrm>
            <a:off x="4657725" y="2128538"/>
            <a:ext cx="2876550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유저별</a:t>
            </a:r>
            <a:r>
              <a:rPr lang="ko-KR" altLang="en-US" sz="1500" dirty="0">
                <a:latin typeface="+mn-ea"/>
              </a:rPr>
              <a:t> 개인 게시판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코멘트 달기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좋아요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팔로잉</a:t>
            </a:r>
            <a:r>
              <a:rPr lang="ko-KR" altLang="en-US" sz="1500" dirty="0">
                <a:latin typeface="+mn-ea"/>
              </a:rPr>
              <a:t> 기능</a:t>
            </a:r>
            <a:endParaRPr lang="en-US" altLang="ko-KR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팔로우한 유저의 </a:t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최신 글 알람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DB8FEA-5889-459C-B59F-9D46BEF71ED2}"/>
              </a:ext>
            </a:extLst>
          </p:cNvPr>
          <p:cNvSpPr txBox="1"/>
          <p:nvPr/>
        </p:nvSpPr>
        <p:spPr>
          <a:xfrm>
            <a:off x="8258174" y="1463399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판매 </a:t>
            </a:r>
            <a:r>
              <a:rPr lang="en-US" altLang="ko-KR" b="1" dirty="0">
                <a:latin typeface="+mj-ea"/>
                <a:ea typeface="+mj-ea"/>
              </a:rPr>
              <a:t>&amp; </a:t>
            </a:r>
            <a:r>
              <a:rPr lang="ko-KR" altLang="en-US" b="1" dirty="0" err="1">
                <a:latin typeface="+mj-ea"/>
                <a:ea typeface="+mj-ea"/>
              </a:rPr>
              <a:t>구독권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5BFC7-E90E-462A-AE29-293D28EFC916}"/>
              </a:ext>
            </a:extLst>
          </p:cNvPr>
          <p:cNvSpPr txBox="1"/>
          <p:nvPr/>
        </p:nvSpPr>
        <p:spPr>
          <a:xfrm>
            <a:off x="8258174" y="2128538"/>
            <a:ext cx="2876550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와인 </a:t>
            </a:r>
            <a:r>
              <a:rPr lang="ko-KR" altLang="en-US" sz="1500" dirty="0" err="1">
                <a:latin typeface="+mn-ea"/>
              </a:rPr>
              <a:t>구독권</a:t>
            </a:r>
            <a:endParaRPr lang="en-US" altLang="ko-KR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개인 취향 기반 </a:t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와인 선택</a:t>
            </a:r>
            <a:endParaRPr lang="en-US" altLang="ko-KR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전문가 추천 기반</a:t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와인 </a:t>
            </a:r>
            <a:r>
              <a:rPr lang="ko-KR" altLang="en-US" sz="1500" dirty="0" err="1">
                <a:latin typeface="+mn-ea"/>
              </a:rPr>
              <a:t>셀렉션</a:t>
            </a:r>
            <a:endParaRPr lang="en-US" altLang="ko-KR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선택 기반</a:t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와인 </a:t>
            </a:r>
            <a:r>
              <a:rPr lang="ko-KR" altLang="en-US" sz="1500" dirty="0" err="1">
                <a:latin typeface="+mn-ea"/>
              </a:rPr>
              <a:t>셀렉션</a:t>
            </a:r>
            <a:endParaRPr lang="ko-KR" altLang="en-US" sz="1500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23D22C-4856-4434-8F9D-C057694D8179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3999960-0B14-490A-92C8-9A2DCD3A7B06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hlinkClick r:id="rId2"/>
              <a:extLst>
                <a:ext uri="{FF2B5EF4-FFF2-40B4-BE49-F238E27FC236}">
                  <a16:creationId xmlns:a16="http://schemas.microsoft.com/office/drawing/2014/main" id="{F3D643DC-84E1-40EE-B23E-586620A625EE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41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109907-3F18-4DBE-9044-C6B6076AC748}"/>
              </a:ext>
            </a:extLst>
          </p:cNvPr>
          <p:cNvSpPr/>
          <p:nvPr/>
        </p:nvSpPr>
        <p:spPr>
          <a:xfrm>
            <a:off x="396603" y="396243"/>
            <a:ext cx="11408228" cy="6081622"/>
          </a:xfrm>
          <a:prstGeom prst="rect">
            <a:avLst/>
          </a:prstGeom>
          <a:noFill/>
          <a:ln w="9525">
            <a:solidFill>
              <a:srgbClr val="722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066A1D36-E679-4C95-BB52-337FEFEE6422}"/>
              </a:ext>
            </a:extLst>
          </p:cNvPr>
          <p:cNvGraphicFramePr>
            <a:graphicFrameLocks noGrp="1"/>
          </p:cNvGraphicFramePr>
          <p:nvPr/>
        </p:nvGraphicFramePr>
        <p:xfrm>
          <a:off x="1275128" y="229967"/>
          <a:ext cx="3930194" cy="34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7">
                  <a:extLst>
                    <a:ext uri="{9D8B030D-6E8A-4147-A177-3AD203B41FA5}">
                      <a16:colId xmlns:a16="http://schemas.microsoft.com/office/drawing/2014/main" val="1604971085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tabLst>
                          <a:tab pos="180975" algn="l"/>
                        </a:tabLst>
                      </a:pPr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4B0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607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48B2C8-8C3D-46C0-AD96-6FAF338F8136}"/>
              </a:ext>
            </a:extLst>
          </p:cNvPr>
          <p:cNvSpPr/>
          <p:nvPr/>
        </p:nvSpPr>
        <p:spPr>
          <a:xfrm>
            <a:off x="1312659" y="44521"/>
            <a:ext cx="385513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990000"/>
                </a:solidFill>
              </a:rPr>
              <a:t>VINO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WEKNOW </a:t>
            </a: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C056D277-7A44-4438-B16D-3ACE8A7CC7A5}"/>
              </a:ext>
            </a:extLst>
          </p:cNvPr>
          <p:cNvSpPr/>
          <p:nvPr/>
        </p:nvSpPr>
        <p:spPr>
          <a:xfrm>
            <a:off x="1066802" y="879874"/>
            <a:ext cx="2156458" cy="387605"/>
          </a:xfrm>
          <a:prstGeom prst="roundRect">
            <a:avLst>
              <a:gd name="adj" fmla="val 50000"/>
            </a:avLst>
          </a:prstGeom>
          <a:solidFill>
            <a:srgbClr val="8CD0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WBS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BBCC5E-7B0B-4E85-8FA4-465EBC72DC6B}"/>
              </a:ext>
            </a:extLst>
          </p:cNvPr>
          <p:cNvGrpSpPr/>
          <p:nvPr/>
        </p:nvGrpSpPr>
        <p:grpSpPr>
          <a:xfrm>
            <a:off x="11414672" y="5850429"/>
            <a:ext cx="308247" cy="549790"/>
            <a:chOff x="7633314" y="-1240049"/>
            <a:chExt cx="469947" cy="838200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DC3FE77-93D1-47AA-9205-A12A37296994}"/>
                </a:ext>
              </a:extLst>
            </p:cNvPr>
            <p:cNvSpPr/>
            <p:nvPr/>
          </p:nvSpPr>
          <p:spPr>
            <a:xfrm>
              <a:off x="7855611" y="-1240049"/>
              <a:ext cx="247650" cy="838200"/>
            </a:xfrm>
            <a:custGeom>
              <a:avLst/>
              <a:gdLst>
                <a:gd name="connsiteX0" fmla="*/ 186690 w 247650"/>
                <a:gd name="connsiteY0" fmla="*/ 241935 h 838200"/>
                <a:gd name="connsiteX1" fmla="*/ 175260 w 247650"/>
                <a:gd name="connsiteY1" fmla="*/ 57150 h 838200"/>
                <a:gd name="connsiteX2" fmla="*/ 190500 w 247650"/>
                <a:gd name="connsiteY2" fmla="*/ 57150 h 838200"/>
                <a:gd name="connsiteX3" fmla="*/ 190500 w 247650"/>
                <a:gd name="connsiteY3" fmla="*/ 38100 h 838200"/>
                <a:gd name="connsiteX4" fmla="*/ 152400 w 247650"/>
                <a:gd name="connsiteY4" fmla="*/ 0 h 838200"/>
                <a:gd name="connsiteX5" fmla="*/ 95250 w 247650"/>
                <a:gd name="connsiteY5" fmla="*/ 0 h 838200"/>
                <a:gd name="connsiteX6" fmla="*/ 57150 w 247650"/>
                <a:gd name="connsiteY6" fmla="*/ 38100 h 838200"/>
                <a:gd name="connsiteX7" fmla="*/ 57150 w 247650"/>
                <a:gd name="connsiteY7" fmla="*/ 57150 h 838200"/>
                <a:gd name="connsiteX8" fmla="*/ 72390 w 247650"/>
                <a:gd name="connsiteY8" fmla="*/ 57150 h 838200"/>
                <a:gd name="connsiteX9" fmla="*/ 60960 w 247650"/>
                <a:gd name="connsiteY9" fmla="*/ 241935 h 838200"/>
                <a:gd name="connsiteX10" fmla="*/ 0 w 247650"/>
                <a:gd name="connsiteY10" fmla="*/ 342900 h 838200"/>
                <a:gd name="connsiteX11" fmla="*/ 0 w 247650"/>
                <a:gd name="connsiteY11" fmla="*/ 800100 h 838200"/>
                <a:gd name="connsiteX12" fmla="*/ 123825 w 247650"/>
                <a:gd name="connsiteY12" fmla="*/ 838200 h 838200"/>
                <a:gd name="connsiteX13" fmla="*/ 247650 w 247650"/>
                <a:gd name="connsiteY13" fmla="*/ 800100 h 838200"/>
                <a:gd name="connsiteX14" fmla="*/ 247650 w 247650"/>
                <a:gd name="connsiteY14" fmla="*/ 342900 h 838200"/>
                <a:gd name="connsiteX15" fmla="*/ 186690 w 247650"/>
                <a:gd name="connsiteY15" fmla="*/ 241935 h 838200"/>
                <a:gd name="connsiteX16" fmla="*/ 76200 w 247650"/>
                <a:gd name="connsiteY16" fmla="*/ 38100 h 838200"/>
                <a:gd name="connsiteX17" fmla="*/ 95250 w 247650"/>
                <a:gd name="connsiteY17" fmla="*/ 19050 h 838200"/>
                <a:gd name="connsiteX18" fmla="*/ 152400 w 247650"/>
                <a:gd name="connsiteY18" fmla="*/ 19050 h 838200"/>
                <a:gd name="connsiteX19" fmla="*/ 171450 w 247650"/>
                <a:gd name="connsiteY19" fmla="*/ 38100 h 838200"/>
                <a:gd name="connsiteX20" fmla="*/ 91440 w 247650"/>
                <a:gd name="connsiteY20" fmla="*/ 58322 h 838200"/>
                <a:gd name="connsiteX21" fmla="*/ 91440 w 247650"/>
                <a:gd name="connsiteY21" fmla="*/ 57150 h 838200"/>
                <a:gd name="connsiteX22" fmla="*/ 156210 w 247650"/>
                <a:gd name="connsiteY22" fmla="*/ 57150 h 838200"/>
                <a:gd name="connsiteX23" fmla="*/ 156286 w 247650"/>
                <a:gd name="connsiteY23" fmla="*/ 58322 h 838200"/>
                <a:gd name="connsiteX24" fmla="*/ 160296 w 247650"/>
                <a:gd name="connsiteY24" fmla="*/ 123825 h 838200"/>
                <a:gd name="connsiteX25" fmla="*/ 87354 w 247650"/>
                <a:gd name="connsiteY25" fmla="*/ 123825 h 838200"/>
                <a:gd name="connsiteX26" fmla="*/ 69828 w 247650"/>
                <a:gd name="connsiteY26" fmla="*/ 258794 h 838200"/>
                <a:gd name="connsiteX27" fmla="*/ 79353 w 247650"/>
                <a:gd name="connsiteY27" fmla="*/ 253803 h 838200"/>
                <a:gd name="connsiteX28" fmla="*/ 80010 w 247650"/>
                <a:gd name="connsiteY28" fmla="*/ 243107 h 838200"/>
                <a:gd name="connsiteX29" fmla="*/ 86173 w 247650"/>
                <a:gd name="connsiteY29" fmla="*/ 142875 h 838200"/>
                <a:gd name="connsiteX30" fmla="*/ 161477 w 247650"/>
                <a:gd name="connsiteY30" fmla="*/ 142875 h 838200"/>
                <a:gd name="connsiteX31" fmla="*/ 167640 w 247650"/>
                <a:gd name="connsiteY31" fmla="*/ 243107 h 838200"/>
                <a:gd name="connsiteX32" fmla="*/ 168297 w 247650"/>
                <a:gd name="connsiteY32" fmla="*/ 253803 h 838200"/>
                <a:gd name="connsiteX33" fmla="*/ 177822 w 247650"/>
                <a:gd name="connsiteY33" fmla="*/ 258794 h 838200"/>
                <a:gd name="connsiteX34" fmla="*/ 228600 w 247650"/>
                <a:gd name="connsiteY34" fmla="*/ 342900 h 838200"/>
                <a:gd name="connsiteX35" fmla="*/ 228600 w 247650"/>
                <a:gd name="connsiteY35" fmla="*/ 457200 h 838200"/>
                <a:gd name="connsiteX36" fmla="*/ 182604 w 247650"/>
                <a:gd name="connsiteY36" fmla="*/ 457200 h 838200"/>
                <a:gd name="connsiteX37" fmla="*/ 123825 w 247650"/>
                <a:gd name="connsiteY37" fmla="*/ 409575 h 838200"/>
                <a:gd name="connsiteX38" fmla="*/ 65046 w 247650"/>
                <a:gd name="connsiteY38" fmla="*/ 457200 h 838200"/>
                <a:gd name="connsiteX39" fmla="*/ 19050 w 247650"/>
                <a:gd name="connsiteY39" fmla="*/ 457200 h 838200"/>
                <a:gd name="connsiteX40" fmla="*/ 19050 w 247650"/>
                <a:gd name="connsiteY40" fmla="*/ 342900 h 838200"/>
                <a:gd name="connsiteX41" fmla="*/ 69828 w 247650"/>
                <a:gd name="connsiteY41" fmla="*/ 258794 h 838200"/>
                <a:gd name="connsiteX42" fmla="*/ 190062 w 247650"/>
                <a:gd name="connsiteY42" fmla="*/ 476250 h 838200"/>
                <a:gd name="connsiteX43" fmla="*/ 228600 w 247650"/>
                <a:gd name="connsiteY43" fmla="*/ 476250 h 838200"/>
                <a:gd name="connsiteX44" fmla="*/ 228600 w 247650"/>
                <a:gd name="connsiteY44" fmla="*/ 609600 h 838200"/>
                <a:gd name="connsiteX45" fmla="*/ 190062 w 247650"/>
                <a:gd name="connsiteY45" fmla="*/ 609600 h 838200"/>
                <a:gd name="connsiteX46" fmla="*/ 190062 w 247650"/>
                <a:gd name="connsiteY46" fmla="*/ 476250 h 838200"/>
                <a:gd name="connsiteX47" fmla="*/ 180975 w 247650"/>
                <a:gd name="connsiteY47" fmla="*/ 542925 h 838200"/>
                <a:gd name="connsiteX48" fmla="*/ 123825 w 247650"/>
                <a:gd name="connsiteY48" fmla="*/ 657225 h 838200"/>
                <a:gd name="connsiteX49" fmla="*/ 66675 w 247650"/>
                <a:gd name="connsiteY49" fmla="*/ 542925 h 838200"/>
                <a:gd name="connsiteX50" fmla="*/ 123825 w 247650"/>
                <a:gd name="connsiteY50" fmla="*/ 428625 h 838200"/>
                <a:gd name="connsiteX51" fmla="*/ 180975 w 247650"/>
                <a:gd name="connsiteY51" fmla="*/ 542925 h 838200"/>
                <a:gd name="connsiteX52" fmla="*/ 57588 w 247650"/>
                <a:gd name="connsiteY52" fmla="*/ 609600 h 838200"/>
                <a:gd name="connsiteX53" fmla="*/ 19050 w 247650"/>
                <a:gd name="connsiteY53" fmla="*/ 609600 h 838200"/>
                <a:gd name="connsiteX54" fmla="*/ 19050 w 247650"/>
                <a:gd name="connsiteY54" fmla="*/ 476250 h 838200"/>
                <a:gd name="connsiteX55" fmla="*/ 57588 w 247650"/>
                <a:gd name="connsiteY55" fmla="*/ 476250 h 838200"/>
                <a:gd name="connsiteX56" fmla="*/ 57588 w 247650"/>
                <a:gd name="connsiteY56" fmla="*/ 609600 h 838200"/>
                <a:gd name="connsiteX57" fmla="*/ 123825 w 247650"/>
                <a:gd name="connsiteY57" fmla="*/ 819150 h 838200"/>
                <a:gd name="connsiteX58" fmla="*/ 19050 w 247650"/>
                <a:gd name="connsiteY58" fmla="*/ 798052 h 838200"/>
                <a:gd name="connsiteX59" fmla="*/ 19050 w 247650"/>
                <a:gd name="connsiteY59" fmla="*/ 628650 h 838200"/>
                <a:gd name="connsiteX60" fmla="*/ 65046 w 247650"/>
                <a:gd name="connsiteY60" fmla="*/ 628650 h 838200"/>
                <a:gd name="connsiteX61" fmla="*/ 123825 w 247650"/>
                <a:gd name="connsiteY61" fmla="*/ 676275 h 838200"/>
                <a:gd name="connsiteX62" fmla="*/ 182604 w 247650"/>
                <a:gd name="connsiteY62" fmla="*/ 628650 h 838200"/>
                <a:gd name="connsiteX63" fmla="*/ 228600 w 247650"/>
                <a:gd name="connsiteY63" fmla="*/ 628650 h 838200"/>
                <a:gd name="connsiteX64" fmla="*/ 228600 w 247650"/>
                <a:gd name="connsiteY64" fmla="*/ 798052 h 838200"/>
                <a:gd name="connsiteX65" fmla="*/ 123825 w 247650"/>
                <a:gd name="connsiteY65" fmla="*/ 81915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7650" h="838200">
                  <a:moveTo>
                    <a:pt x="186690" y="241935"/>
                  </a:moveTo>
                  <a:lnTo>
                    <a:pt x="175260" y="57150"/>
                  </a:lnTo>
                  <a:lnTo>
                    <a:pt x="190500" y="57150"/>
                  </a:lnTo>
                  <a:lnTo>
                    <a:pt x="190500" y="38100"/>
                  </a:lnTo>
                  <a:cubicBezTo>
                    <a:pt x="190500" y="17058"/>
                    <a:pt x="173442" y="0"/>
                    <a:pt x="152400" y="0"/>
                  </a:cubicBezTo>
                  <a:lnTo>
                    <a:pt x="95250" y="0"/>
                  </a:lnTo>
                  <a:cubicBezTo>
                    <a:pt x="74208" y="0"/>
                    <a:pt x="57150" y="17058"/>
                    <a:pt x="57150" y="38100"/>
                  </a:cubicBezTo>
                  <a:lnTo>
                    <a:pt x="57150" y="57150"/>
                  </a:lnTo>
                  <a:lnTo>
                    <a:pt x="72390" y="57150"/>
                  </a:lnTo>
                  <a:lnTo>
                    <a:pt x="60960" y="241935"/>
                  </a:lnTo>
                  <a:cubicBezTo>
                    <a:pt x="23470" y="261661"/>
                    <a:pt x="-3" y="300537"/>
                    <a:pt x="0" y="342900"/>
                  </a:cubicBezTo>
                  <a:lnTo>
                    <a:pt x="0" y="800100"/>
                  </a:lnTo>
                  <a:cubicBezTo>
                    <a:pt x="0" y="821055"/>
                    <a:pt x="55245" y="838200"/>
                    <a:pt x="123825" y="838200"/>
                  </a:cubicBezTo>
                  <a:cubicBezTo>
                    <a:pt x="192405" y="838200"/>
                    <a:pt x="247650" y="821055"/>
                    <a:pt x="247650" y="800100"/>
                  </a:cubicBezTo>
                  <a:lnTo>
                    <a:pt x="247650" y="342900"/>
                  </a:lnTo>
                  <a:cubicBezTo>
                    <a:pt x="247653" y="300537"/>
                    <a:pt x="224180" y="261661"/>
                    <a:pt x="186690" y="241935"/>
                  </a:cubicBezTo>
                  <a:close/>
                  <a:moveTo>
                    <a:pt x="76200" y="38100"/>
                  </a:moveTo>
                  <a:cubicBezTo>
                    <a:pt x="76200" y="27579"/>
                    <a:pt x="84729" y="19050"/>
                    <a:pt x="95250" y="19050"/>
                  </a:cubicBezTo>
                  <a:lnTo>
                    <a:pt x="152400" y="19050"/>
                  </a:lnTo>
                  <a:cubicBezTo>
                    <a:pt x="162921" y="19050"/>
                    <a:pt x="171450" y="27579"/>
                    <a:pt x="171450" y="38100"/>
                  </a:cubicBezTo>
                  <a:close/>
                  <a:moveTo>
                    <a:pt x="91440" y="58322"/>
                  </a:moveTo>
                  <a:lnTo>
                    <a:pt x="91440" y="57150"/>
                  </a:lnTo>
                  <a:lnTo>
                    <a:pt x="156210" y="57150"/>
                  </a:lnTo>
                  <a:lnTo>
                    <a:pt x="156286" y="58322"/>
                  </a:lnTo>
                  <a:lnTo>
                    <a:pt x="160296" y="123825"/>
                  </a:lnTo>
                  <a:lnTo>
                    <a:pt x="87354" y="123825"/>
                  </a:lnTo>
                  <a:close/>
                  <a:moveTo>
                    <a:pt x="69828" y="258794"/>
                  </a:moveTo>
                  <a:lnTo>
                    <a:pt x="79353" y="253803"/>
                  </a:lnTo>
                  <a:lnTo>
                    <a:pt x="80010" y="243107"/>
                  </a:lnTo>
                  <a:lnTo>
                    <a:pt x="86173" y="142875"/>
                  </a:lnTo>
                  <a:lnTo>
                    <a:pt x="161477" y="142875"/>
                  </a:lnTo>
                  <a:lnTo>
                    <a:pt x="167640" y="243107"/>
                  </a:lnTo>
                  <a:lnTo>
                    <a:pt x="168297" y="253803"/>
                  </a:lnTo>
                  <a:lnTo>
                    <a:pt x="177822" y="258794"/>
                  </a:lnTo>
                  <a:cubicBezTo>
                    <a:pt x="209086" y="275190"/>
                    <a:pt x="228652" y="307598"/>
                    <a:pt x="228600" y="342900"/>
                  </a:cubicBezTo>
                  <a:lnTo>
                    <a:pt x="228600" y="457200"/>
                  </a:lnTo>
                  <a:lnTo>
                    <a:pt x="182604" y="457200"/>
                  </a:lnTo>
                  <a:cubicBezTo>
                    <a:pt x="168735" y="427939"/>
                    <a:pt x="147733" y="409575"/>
                    <a:pt x="123825" y="409575"/>
                  </a:cubicBezTo>
                  <a:cubicBezTo>
                    <a:pt x="99917" y="409575"/>
                    <a:pt x="78915" y="427939"/>
                    <a:pt x="65046" y="457200"/>
                  </a:cubicBezTo>
                  <a:lnTo>
                    <a:pt x="19050" y="457200"/>
                  </a:lnTo>
                  <a:lnTo>
                    <a:pt x="19050" y="342900"/>
                  </a:lnTo>
                  <a:cubicBezTo>
                    <a:pt x="18998" y="307598"/>
                    <a:pt x="38564" y="275190"/>
                    <a:pt x="69828" y="258794"/>
                  </a:cubicBezTo>
                  <a:close/>
                  <a:moveTo>
                    <a:pt x="190062" y="476250"/>
                  </a:moveTo>
                  <a:lnTo>
                    <a:pt x="228600" y="476250"/>
                  </a:lnTo>
                  <a:lnTo>
                    <a:pt x="228600" y="609600"/>
                  </a:lnTo>
                  <a:lnTo>
                    <a:pt x="190062" y="609600"/>
                  </a:lnTo>
                  <a:cubicBezTo>
                    <a:pt x="203345" y="566142"/>
                    <a:pt x="203345" y="519708"/>
                    <a:pt x="190062" y="476250"/>
                  </a:cubicBezTo>
                  <a:close/>
                  <a:moveTo>
                    <a:pt x="180975" y="542925"/>
                  </a:moveTo>
                  <a:cubicBezTo>
                    <a:pt x="180975" y="604838"/>
                    <a:pt x="154800" y="657225"/>
                    <a:pt x="123825" y="657225"/>
                  </a:cubicBezTo>
                  <a:cubicBezTo>
                    <a:pt x="92850" y="657225"/>
                    <a:pt x="66675" y="604838"/>
                    <a:pt x="66675" y="542925"/>
                  </a:cubicBezTo>
                  <a:cubicBezTo>
                    <a:pt x="66675" y="481013"/>
                    <a:pt x="92850" y="428625"/>
                    <a:pt x="123825" y="428625"/>
                  </a:cubicBezTo>
                  <a:cubicBezTo>
                    <a:pt x="154800" y="428625"/>
                    <a:pt x="180975" y="481013"/>
                    <a:pt x="180975" y="542925"/>
                  </a:cubicBezTo>
                  <a:close/>
                  <a:moveTo>
                    <a:pt x="57588" y="609600"/>
                  </a:moveTo>
                  <a:lnTo>
                    <a:pt x="19050" y="609600"/>
                  </a:lnTo>
                  <a:lnTo>
                    <a:pt x="19050" y="476250"/>
                  </a:lnTo>
                  <a:lnTo>
                    <a:pt x="57588" y="476250"/>
                  </a:lnTo>
                  <a:cubicBezTo>
                    <a:pt x="44305" y="519708"/>
                    <a:pt x="44305" y="566142"/>
                    <a:pt x="57588" y="609600"/>
                  </a:cubicBezTo>
                  <a:close/>
                  <a:moveTo>
                    <a:pt x="123825" y="819150"/>
                  </a:moveTo>
                  <a:cubicBezTo>
                    <a:pt x="62789" y="819150"/>
                    <a:pt x="26099" y="805672"/>
                    <a:pt x="19050" y="798052"/>
                  </a:cubicBezTo>
                  <a:lnTo>
                    <a:pt x="19050" y="628650"/>
                  </a:lnTo>
                  <a:lnTo>
                    <a:pt x="65046" y="628650"/>
                  </a:lnTo>
                  <a:cubicBezTo>
                    <a:pt x="78915" y="657911"/>
                    <a:pt x="99917" y="676275"/>
                    <a:pt x="123825" y="676275"/>
                  </a:cubicBezTo>
                  <a:cubicBezTo>
                    <a:pt x="147733" y="676275"/>
                    <a:pt x="168735" y="657911"/>
                    <a:pt x="182604" y="628650"/>
                  </a:cubicBezTo>
                  <a:lnTo>
                    <a:pt x="228600" y="628650"/>
                  </a:lnTo>
                  <a:lnTo>
                    <a:pt x="228600" y="798052"/>
                  </a:lnTo>
                  <a:cubicBezTo>
                    <a:pt x="221551" y="805672"/>
                    <a:pt x="184861" y="819150"/>
                    <a:pt x="123825" y="8191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hlinkClick r:id="rId2"/>
              <a:extLst>
                <a:ext uri="{FF2B5EF4-FFF2-40B4-BE49-F238E27FC236}">
                  <a16:creationId xmlns:a16="http://schemas.microsoft.com/office/drawing/2014/main" id="{17D3D4D0-2329-4981-AE7B-358DB88AF4F6}"/>
                </a:ext>
              </a:extLst>
            </p:cNvPr>
            <p:cNvSpPr/>
            <p:nvPr/>
          </p:nvSpPr>
          <p:spPr>
            <a:xfrm>
              <a:off x="7633314" y="-820949"/>
              <a:ext cx="222297" cy="419100"/>
            </a:xfrm>
            <a:custGeom>
              <a:avLst/>
              <a:gdLst>
                <a:gd name="connsiteX0" fmla="*/ 254468 w 396598"/>
                <a:gd name="connsiteY0" fmla="*/ 418243 h 747712"/>
                <a:gd name="connsiteX1" fmla="*/ 396391 w 396598"/>
                <a:gd name="connsiteY1" fmla="*/ 295275 h 747712"/>
                <a:gd name="connsiteX2" fmla="*/ 375436 w 396598"/>
                <a:gd name="connsiteY2" fmla="*/ 0 h 747712"/>
                <a:gd name="connsiteX3" fmla="*/ 24916 w 396598"/>
                <a:gd name="connsiteY3" fmla="*/ 0 h 747712"/>
                <a:gd name="connsiteX4" fmla="*/ 151 w 396598"/>
                <a:gd name="connsiteY4" fmla="*/ 295275 h 747712"/>
                <a:gd name="connsiteX5" fmla="*/ 138654 w 396598"/>
                <a:gd name="connsiteY5" fmla="*/ 418148 h 747712"/>
                <a:gd name="connsiteX6" fmla="*/ 167791 w 396598"/>
                <a:gd name="connsiteY6" fmla="*/ 454200 h 747712"/>
                <a:gd name="connsiteX7" fmla="*/ 167791 w 396598"/>
                <a:gd name="connsiteY7" fmla="*/ 643033 h 747712"/>
                <a:gd name="connsiteX8" fmla="*/ 142702 w 396598"/>
                <a:gd name="connsiteY8" fmla="*/ 671389 h 747712"/>
                <a:gd name="connsiteX9" fmla="*/ 43966 w 396598"/>
                <a:gd name="connsiteY9" fmla="*/ 709613 h 747712"/>
                <a:gd name="connsiteX10" fmla="*/ 196366 w 396598"/>
                <a:gd name="connsiteY10" fmla="*/ 747713 h 747712"/>
                <a:gd name="connsiteX11" fmla="*/ 348766 w 396598"/>
                <a:gd name="connsiteY11" fmla="*/ 709613 h 747712"/>
                <a:gd name="connsiteX12" fmla="*/ 250030 w 396598"/>
                <a:gd name="connsiteY12" fmla="*/ 671389 h 747712"/>
                <a:gd name="connsiteX13" fmla="*/ 224941 w 396598"/>
                <a:gd name="connsiteY13" fmla="*/ 643033 h 747712"/>
                <a:gd name="connsiteX14" fmla="*/ 224941 w 396598"/>
                <a:gd name="connsiteY14" fmla="*/ 454552 h 747712"/>
                <a:gd name="connsiteX15" fmla="*/ 254468 w 396598"/>
                <a:gd name="connsiteY15" fmla="*/ 418243 h 747712"/>
                <a:gd name="connsiteX16" fmla="*/ 357691 w 396598"/>
                <a:gd name="connsiteY16" fmla="*/ 19050 h 747712"/>
                <a:gd name="connsiteX17" fmla="*/ 367492 w 396598"/>
                <a:gd name="connsiteY17" fmla="*/ 157163 h 747712"/>
                <a:gd name="connsiteX18" fmla="*/ 30850 w 396598"/>
                <a:gd name="connsiteY18" fmla="*/ 157163 h 747712"/>
                <a:gd name="connsiteX19" fmla="*/ 42432 w 396598"/>
                <a:gd name="connsiteY19" fmla="*/ 19050 h 747712"/>
                <a:gd name="connsiteX20" fmla="*/ 141026 w 396598"/>
                <a:gd name="connsiteY20" fmla="*/ 399021 h 747712"/>
                <a:gd name="connsiteX21" fmla="*/ 19106 w 396598"/>
                <a:gd name="connsiteY21" fmla="*/ 296866 h 747712"/>
                <a:gd name="connsiteX22" fmla="*/ 29250 w 396598"/>
                <a:gd name="connsiteY22" fmla="*/ 176213 h 747712"/>
                <a:gd name="connsiteX23" fmla="*/ 368845 w 396598"/>
                <a:gd name="connsiteY23" fmla="*/ 176213 h 747712"/>
                <a:gd name="connsiteX24" fmla="*/ 377417 w 396598"/>
                <a:gd name="connsiteY24" fmla="*/ 296999 h 747712"/>
                <a:gd name="connsiteX25" fmla="*/ 250249 w 396598"/>
                <a:gd name="connsiteY25" fmla="*/ 399669 h 747712"/>
                <a:gd name="connsiteX26" fmla="*/ 141026 w 396598"/>
                <a:gd name="connsiteY26" fmla="*/ 399021 h 747712"/>
                <a:gd name="connsiteX27" fmla="*/ 247515 w 396598"/>
                <a:gd name="connsiteY27" fmla="*/ 690267 h 747712"/>
                <a:gd name="connsiteX28" fmla="*/ 247811 w 396598"/>
                <a:gd name="connsiteY28" fmla="*/ 690267 h 747712"/>
                <a:gd name="connsiteX29" fmla="*/ 248115 w 396598"/>
                <a:gd name="connsiteY29" fmla="*/ 690267 h 747712"/>
                <a:gd name="connsiteX30" fmla="*/ 324611 w 396598"/>
                <a:gd name="connsiteY30" fmla="*/ 709317 h 747712"/>
                <a:gd name="connsiteX31" fmla="*/ 324654 w 396598"/>
                <a:gd name="connsiteY31" fmla="*/ 709445 h 747712"/>
                <a:gd name="connsiteX32" fmla="*/ 324611 w 396598"/>
                <a:gd name="connsiteY32" fmla="*/ 709489 h 747712"/>
                <a:gd name="connsiteX33" fmla="*/ 196366 w 396598"/>
                <a:gd name="connsiteY33" fmla="*/ 728539 h 747712"/>
                <a:gd name="connsiteX34" fmla="*/ 68121 w 396598"/>
                <a:gd name="connsiteY34" fmla="*/ 709489 h 747712"/>
                <a:gd name="connsiteX35" fmla="*/ 68078 w 396598"/>
                <a:gd name="connsiteY35" fmla="*/ 709361 h 747712"/>
                <a:gd name="connsiteX36" fmla="*/ 68121 w 396598"/>
                <a:gd name="connsiteY36" fmla="*/ 709317 h 747712"/>
                <a:gd name="connsiteX37" fmla="*/ 144617 w 396598"/>
                <a:gd name="connsiteY37" fmla="*/ 690267 h 747712"/>
                <a:gd name="connsiteX38" fmla="*/ 144921 w 396598"/>
                <a:gd name="connsiteY38" fmla="*/ 690267 h 747712"/>
                <a:gd name="connsiteX39" fmla="*/ 145217 w 396598"/>
                <a:gd name="connsiteY39" fmla="*/ 690267 h 747712"/>
                <a:gd name="connsiteX40" fmla="*/ 186841 w 396598"/>
                <a:gd name="connsiteY40" fmla="*/ 643033 h 747712"/>
                <a:gd name="connsiteX41" fmla="*/ 186841 w 396598"/>
                <a:gd name="connsiteY41" fmla="*/ 454200 h 747712"/>
                <a:gd name="connsiteX42" fmla="*/ 176602 w 396598"/>
                <a:gd name="connsiteY42" fmla="*/ 422358 h 747712"/>
                <a:gd name="connsiteX43" fmla="*/ 201109 w 396598"/>
                <a:gd name="connsiteY43" fmla="*/ 423024 h 747712"/>
                <a:gd name="connsiteX44" fmla="*/ 216016 w 396598"/>
                <a:gd name="connsiteY44" fmla="*/ 422758 h 747712"/>
                <a:gd name="connsiteX45" fmla="*/ 205891 w 396598"/>
                <a:gd name="connsiteY45" fmla="*/ 454552 h 747712"/>
                <a:gd name="connsiteX46" fmla="*/ 205891 w 396598"/>
                <a:gd name="connsiteY46" fmla="*/ 643033 h 747712"/>
                <a:gd name="connsiteX47" fmla="*/ 247515 w 396598"/>
                <a:gd name="connsiteY47" fmla="*/ 690267 h 7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96598" h="747712">
                  <a:moveTo>
                    <a:pt x="254468" y="418243"/>
                  </a:moveTo>
                  <a:cubicBezTo>
                    <a:pt x="318343" y="403765"/>
                    <a:pt x="401287" y="349167"/>
                    <a:pt x="396391" y="295275"/>
                  </a:cubicBezTo>
                  <a:lnTo>
                    <a:pt x="375436" y="0"/>
                  </a:lnTo>
                  <a:lnTo>
                    <a:pt x="24916" y="0"/>
                  </a:lnTo>
                  <a:lnTo>
                    <a:pt x="151" y="295275"/>
                  </a:lnTo>
                  <a:cubicBezTo>
                    <a:pt x="-3935" y="348339"/>
                    <a:pt x="75751" y="403508"/>
                    <a:pt x="138654" y="418148"/>
                  </a:cubicBezTo>
                  <a:cubicBezTo>
                    <a:pt x="155592" y="421888"/>
                    <a:pt x="167687" y="436854"/>
                    <a:pt x="167791" y="454200"/>
                  </a:cubicBezTo>
                  <a:lnTo>
                    <a:pt x="167791" y="643033"/>
                  </a:lnTo>
                  <a:cubicBezTo>
                    <a:pt x="167733" y="657443"/>
                    <a:pt x="156998" y="669576"/>
                    <a:pt x="142702" y="671389"/>
                  </a:cubicBezTo>
                  <a:cubicBezTo>
                    <a:pt x="86828" y="677037"/>
                    <a:pt x="43966" y="693620"/>
                    <a:pt x="43966" y="709613"/>
                  </a:cubicBezTo>
                  <a:cubicBezTo>
                    <a:pt x="43966" y="730653"/>
                    <a:pt x="112194" y="747713"/>
                    <a:pt x="196366" y="747713"/>
                  </a:cubicBezTo>
                  <a:cubicBezTo>
                    <a:pt x="280538" y="747713"/>
                    <a:pt x="348766" y="730653"/>
                    <a:pt x="348766" y="709613"/>
                  </a:cubicBezTo>
                  <a:cubicBezTo>
                    <a:pt x="348766" y="693620"/>
                    <a:pt x="305903" y="677037"/>
                    <a:pt x="250030" y="671389"/>
                  </a:cubicBezTo>
                  <a:cubicBezTo>
                    <a:pt x="235734" y="669576"/>
                    <a:pt x="224999" y="657443"/>
                    <a:pt x="224941" y="643033"/>
                  </a:cubicBezTo>
                  <a:lnTo>
                    <a:pt x="224941" y="454552"/>
                  </a:lnTo>
                  <a:cubicBezTo>
                    <a:pt x="225029" y="437015"/>
                    <a:pt x="237317" y="421904"/>
                    <a:pt x="254468" y="418243"/>
                  </a:cubicBezTo>
                  <a:close/>
                  <a:moveTo>
                    <a:pt x="357691" y="19050"/>
                  </a:moveTo>
                  <a:lnTo>
                    <a:pt x="367492" y="157163"/>
                  </a:lnTo>
                  <a:lnTo>
                    <a:pt x="30850" y="157163"/>
                  </a:lnTo>
                  <a:lnTo>
                    <a:pt x="42432" y="19050"/>
                  </a:lnTo>
                  <a:close/>
                  <a:moveTo>
                    <a:pt x="141026" y="399021"/>
                  </a:moveTo>
                  <a:cubicBezTo>
                    <a:pt x="83199" y="384734"/>
                    <a:pt x="16163" y="335451"/>
                    <a:pt x="19106" y="296866"/>
                  </a:cubicBezTo>
                  <a:lnTo>
                    <a:pt x="29250" y="176213"/>
                  </a:lnTo>
                  <a:lnTo>
                    <a:pt x="368845" y="176213"/>
                  </a:lnTo>
                  <a:lnTo>
                    <a:pt x="377417" y="296999"/>
                  </a:lnTo>
                  <a:cubicBezTo>
                    <a:pt x="380960" y="335956"/>
                    <a:pt x="310456" y="386020"/>
                    <a:pt x="250249" y="399669"/>
                  </a:cubicBezTo>
                  <a:cubicBezTo>
                    <a:pt x="230866" y="405508"/>
                    <a:pt x="165353" y="405165"/>
                    <a:pt x="141026" y="399021"/>
                  </a:cubicBezTo>
                  <a:close/>
                  <a:moveTo>
                    <a:pt x="247515" y="690267"/>
                  </a:moveTo>
                  <a:lnTo>
                    <a:pt x="247811" y="690267"/>
                  </a:lnTo>
                  <a:lnTo>
                    <a:pt x="248115" y="690267"/>
                  </a:lnTo>
                  <a:cubicBezTo>
                    <a:pt x="274558" y="691927"/>
                    <a:pt x="300478" y="698382"/>
                    <a:pt x="324611" y="709317"/>
                  </a:cubicBezTo>
                  <a:cubicBezTo>
                    <a:pt x="324658" y="709340"/>
                    <a:pt x="324677" y="709397"/>
                    <a:pt x="324654" y="709445"/>
                  </a:cubicBezTo>
                  <a:cubicBezTo>
                    <a:pt x="324646" y="709464"/>
                    <a:pt x="324630" y="709479"/>
                    <a:pt x="324611" y="709489"/>
                  </a:cubicBezTo>
                  <a:cubicBezTo>
                    <a:pt x="308256" y="717680"/>
                    <a:pt x="263955" y="728539"/>
                    <a:pt x="196366" y="728539"/>
                  </a:cubicBezTo>
                  <a:cubicBezTo>
                    <a:pt x="128777" y="728539"/>
                    <a:pt x="84476" y="717642"/>
                    <a:pt x="68121" y="709489"/>
                  </a:cubicBezTo>
                  <a:cubicBezTo>
                    <a:pt x="68074" y="709466"/>
                    <a:pt x="68054" y="709409"/>
                    <a:pt x="68078" y="709361"/>
                  </a:cubicBezTo>
                  <a:cubicBezTo>
                    <a:pt x="68086" y="709342"/>
                    <a:pt x="68102" y="709327"/>
                    <a:pt x="68121" y="709317"/>
                  </a:cubicBezTo>
                  <a:cubicBezTo>
                    <a:pt x="92254" y="698382"/>
                    <a:pt x="118174" y="691927"/>
                    <a:pt x="144617" y="690267"/>
                  </a:cubicBezTo>
                  <a:lnTo>
                    <a:pt x="144921" y="690267"/>
                  </a:lnTo>
                  <a:lnTo>
                    <a:pt x="145217" y="690267"/>
                  </a:lnTo>
                  <a:cubicBezTo>
                    <a:pt x="168937" y="687120"/>
                    <a:pt x="186702" y="666961"/>
                    <a:pt x="186841" y="643033"/>
                  </a:cubicBezTo>
                  <a:lnTo>
                    <a:pt x="186841" y="454200"/>
                  </a:lnTo>
                  <a:cubicBezTo>
                    <a:pt x="186800" y="442783"/>
                    <a:pt x="183223" y="431659"/>
                    <a:pt x="176602" y="422358"/>
                  </a:cubicBezTo>
                  <a:cubicBezTo>
                    <a:pt x="184574" y="422786"/>
                    <a:pt x="192880" y="423024"/>
                    <a:pt x="201109" y="423024"/>
                  </a:cubicBezTo>
                  <a:cubicBezTo>
                    <a:pt x="206158" y="423024"/>
                    <a:pt x="211158" y="422929"/>
                    <a:pt x="216016" y="422758"/>
                  </a:cubicBezTo>
                  <a:cubicBezTo>
                    <a:pt x="209461" y="432067"/>
                    <a:pt x="205926" y="443167"/>
                    <a:pt x="205891" y="454552"/>
                  </a:cubicBezTo>
                  <a:lnTo>
                    <a:pt x="205891" y="643033"/>
                  </a:lnTo>
                  <a:cubicBezTo>
                    <a:pt x="206030" y="666961"/>
                    <a:pt x="223795" y="687120"/>
                    <a:pt x="247515" y="69026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08415F-9082-4EE0-93B8-064B0878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59" y="1661464"/>
            <a:ext cx="9455780" cy="43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94696"/>
      </p:ext>
    </p:extLst>
  </p:cSld>
  <p:clrMapOvr>
    <a:masterClrMapping/>
  </p:clrMapOvr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762</Words>
  <Application>Microsoft Office PowerPoint</Application>
  <PresentationFormat>와이드스크린</PresentationFormat>
  <Paragraphs>221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굴림</vt:lpstr>
      <vt:lpstr>맑은 고딕</vt:lpstr>
      <vt:lpstr>Arial</vt:lpstr>
      <vt:lpstr>Helvetica</vt:lpstr>
      <vt:lpstr>Wingdings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백종석</cp:lastModifiedBy>
  <cp:revision>14</cp:revision>
  <dcterms:created xsi:type="dcterms:W3CDTF">2021-02-07T03:50:43Z</dcterms:created>
  <dcterms:modified xsi:type="dcterms:W3CDTF">2021-09-24T08:06:31Z</dcterms:modified>
</cp:coreProperties>
</file>